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77" r:id="rId2"/>
    <p:sldId id="278" r:id="rId3"/>
    <p:sldId id="287" r:id="rId4"/>
    <p:sldId id="1782" r:id="rId5"/>
    <p:sldId id="1796" r:id="rId6"/>
    <p:sldId id="1797" r:id="rId7"/>
    <p:sldId id="1798" r:id="rId8"/>
    <p:sldId id="1799" r:id="rId9"/>
    <p:sldId id="1800" r:id="rId10"/>
    <p:sldId id="1776" r:id="rId11"/>
    <p:sldId id="1795" r:id="rId12"/>
    <p:sldId id="1801" r:id="rId13"/>
    <p:sldId id="1802" r:id="rId14"/>
    <p:sldId id="1803" r:id="rId15"/>
    <p:sldId id="1804" r:id="rId16"/>
    <p:sldId id="1805" r:id="rId17"/>
    <p:sldId id="1807" r:id="rId18"/>
    <p:sldId id="1812" r:id="rId19"/>
    <p:sldId id="290" r:id="rId20"/>
    <p:sldId id="1823" r:id="rId21"/>
    <p:sldId id="1815" r:id="rId22"/>
    <p:sldId id="1818" r:id="rId23"/>
    <p:sldId id="1816" r:id="rId24"/>
    <p:sldId id="1819" r:id="rId25"/>
    <p:sldId id="1820" r:id="rId26"/>
    <p:sldId id="1821" r:id="rId27"/>
    <p:sldId id="182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an Kinsbruner" initials="EK" lastIdx="11" clrIdx="0">
    <p:extLst/>
  </p:cmAuthor>
  <p:cmAuthor id="2" name="Kristina Ericksen" initials="KE" lastIdx="5" clrIdx="1">
    <p:extLst/>
  </p:cmAuthor>
  <p:cmAuthor id="3" name="Guest User" initials="GU" lastIdx="2" clrIdx="2">
    <p:extLst/>
  </p:cmAuthor>
  <p:cmAuthor id="4" name="Kristina Ericksen" initials="KE [2]" lastIdx="7" clrIdx="3">
    <p:extLst/>
  </p:cmAuthor>
  <p:cmAuthor id="5" name="Christopher Kirsh" initials="CK" lastIdx="7"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3BC41"/>
    <a:srgbClr val="2ABACC"/>
    <a:srgbClr val="99AB82"/>
    <a:srgbClr val="BBD09D"/>
    <a:srgbClr val="2E71B5"/>
    <a:srgbClr val="4D6A6A"/>
    <a:srgbClr val="719796"/>
    <a:srgbClr val="1D91A1"/>
    <a:srgbClr val="235892"/>
    <a:srgbClr val="24A3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2"/>
    <p:restoredTop sz="90295"/>
  </p:normalViewPr>
  <p:slideViewPr>
    <p:cSldViewPr snapToGrid="0">
      <p:cViewPr varScale="1">
        <p:scale>
          <a:sx n="100" d="100"/>
          <a:sy n="100" d="100"/>
        </p:scale>
        <p:origin x="528" y="160"/>
      </p:cViewPr>
      <p:guideLst/>
    </p:cSldViewPr>
  </p:slideViewPr>
  <p:outlineViewPr>
    <p:cViewPr>
      <p:scale>
        <a:sx n="33" d="100"/>
        <a:sy n="33" d="100"/>
      </p:scale>
      <p:origin x="0" y="-10152"/>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4" d="100"/>
          <a:sy n="84" d="100"/>
        </p:scale>
        <p:origin x="3960" y="19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200579-2198-5348-B0B5-CC1C714B7B00}" type="datetimeFigureOut">
              <a:rPr lang="en-US" smtClean="0"/>
              <a:t>6/15/20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B2C624-BF1A-534E-B8C2-A04D2E97EA42}" type="slidenum">
              <a:rPr lang="en-US" smtClean="0"/>
              <a:t>‹#›</a:t>
            </a:fld>
            <a:endParaRPr lang="en-US"/>
          </a:p>
        </p:txBody>
      </p:sp>
    </p:spTree>
    <p:extLst>
      <p:ext uri="{BB962C8B-B14F-4D97-AF65-F5344CB8AC3E}">
        <p14:creationId xmlns:p14="http://schemas.microsoft.com/office/powerpoint/2010/main" val="897465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088E5-5EC9-D749-94D0-7667D154E0AF}" type="datetimeFigureOut">
              <a:rPr lang="en-US" smtClean="0"/>
              <a:t>6/15/20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424B1-72C8-2B4D-9F73-E331D62CEDA5}" type="slidenum">
              <a:rPr lang="en-US" smtClean="0"/>
              <a:t>‹#›</a:t>
            </a:fld>
            <a:endParaRPr lang="en-US"/>
          </a:p>
        </p:txBody>
      </p:sp>
    </p:spTree>
    <p:extLst>
      <p:ext uri="{BB962C8B-B14F-4D97-AF65-F5344CB8AC3E}">
        <p14:creationId xmlns:p14="http://schemas.microsoft.com/office/powerpoint/2010/main" val="161802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evelopers.perfectomobile.com/display/PD/Instrumentation#Instrumentation-sensors" TargetMode="External"/><Relationship Id="rId4" Type="http://schemas.openxmlformats.org/officeDocument/2006/relationships/hyperlink" Target="https://developers.perfectomobile.com/display/PD/Instrumentation#Instrumentation-hybridInstrumentation" TargetMode="External"/><Relationship Id="rId5" Type="http://schemas.openxmlformats.org/officeDocument/2006/relationships/hyperlink" Target="https://developers.perfectomobile.com/display/PD/Re-sign+application+|+iOS"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developers.perfectomobile.com/display/PD/Manage+apps#Manageapps-runApp"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424B1-72C8-2B4D-9F73-E331D62CEDA5}" type="slidenum">
              <a:rPr lang="en-US" smtClean="0"/>
              <a:t>1</a:t>
            </a:fld>
            <a:endParaRPr lang="en-US"/>
          </a:p>
        </p:txBody>
      </p:sp>
    </p:spTree>
    <p:extLst>
      <p:ext uri="{BB962C8B-B14F-4D97-AF65-F5344CB8AC3E}">
        <p14:creationId xmlns:p14="http://schemas.microsoft.com/office/powerpoint/2010/main" val="2015460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11</a:t>
            </a:fld>
            <a:endParaRPr lang="en-US"/>
          </a:p>
        </p:txBody>
      </p:sp>
    </p:spTree>
    <p:extLst>
      <p:ext uri="{BB962C8B-B14F-4D97-AF65-F5344CB8AC3E}">
        <p14:creationId xmlns:p14="http://schemas.microsoft.com/office/powerpoint/2010/main" val="94390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12</a:t>
            </a:fld>
            <a:endParaRPr lang="en-US"/>
          </a:p>
        </p:txBody>
      </p:sp>
    </p:spTree>
    <p:extLst>
      <p:ext uri="{BB962C8B-B14F-4D97-AF65-F5344CB8AC3E}">
        <p14:creationId xmlns:p14="http://schemas.microsoft.com/office/powerpoint/2010/main" val="89615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13</a:t>
            </a:fld>
            <a:endParaRPr lang="en-US"/>
          </a:p>
        </p:txBody>
      </p:sp>
    </p:spTree>
    <p:extLst>
      <p:ext uri="{BB962C8B-B14F-4D97-AF65-F5344CB8AC3E}">
        <p14:creationId xmlns:p14="http://schemas.microsoft.com/office/powerpoint/2010/main" val="1914420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14</a:t>
            </a:fld>
            <a:endParaRPr lang="en-US"/>
          </a:p>
        </p:txBody>
      </p:sp>
    </p:spTree>
    <p:extLst>
      <p:ext uri="{BB962C8B-B14F-4D97-AF65-F5344CB8AC3E}">
        <p14:creationId xmlns:p14="http://schemas.microsoft.com/office/powerpoint/2010/main" val="31003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15</a:t>
            </a:fld>
            <a:endParaRPr lang="en-US"/>
          </a:p>
        </p:txBody>
      </p:sp>
    </p:spTree>
    <p:extLst>
      <p:ext uri="{BB962C8B-B14F-4D97-AF65-F5344CB8AC3E}">
        <p14:creationId xmlns:p14="http://schemas.microsoft.com/office/powerpoint/2010/main" val="667138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16</a:t>
            </a:fld>
            <a:endParaRPr lang="en-US"/>
          </a:p>
        </p:txBody>
      </p:sp>
    </p:spTree>
    <p:extLst>
      <p:ext uri="{BB962C8B-B14F-4D97-AF65-F5344CB8AC3E}">
        <p14:creationId xmlns:p14="http://schemas.microsoft.com/office/powerpoint/2010/main" val="1665494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17</a:t>
            </a:fld>
            <a:endParaRPr lang="en-US"/>
          </a:p>
        </p:txBody>
      </p:sp>
    </p:spTree>
    <p:extLst>
      <p:ext uri="{BB962C8B-B14F-4D97-AF65-F5344CB8AC3E}">
        <p14:creationId xmlns:p14="http://schemas.microsoft.com/office/powerpoint/2010/main" val="12540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needs to be looked at I am not sure how we should frame this</a:t>
            </a:r>
            <a:endParaRPr lang="en-US" dirty="0"/>
          </a:p>
        </p:txBody>
      </p:sp>
      <p:sp>
        <p:nvSpPr>
          <p:cNvPr id="4" name="Slide Number Placeholder 3"/>
          <p:cNvSpPr>
            <a:spLocks noGrp="1"/>
          </p:cNvSpPr>
          <p:nvPr>
            <p:ph type="sldNum" sz="quarter" idx="5"/>
          </p:nvPr>
        </p:nvSpPr>
        <p:spPr/>
        <p:txBody>
          <a:bodyPr/>
          <a:lstStyle/>
          <a:p>
            <a:fld id="{49B424B1-72C8-2B4D-9F73-E331D62CEDA5}" type="slidenum">
              <a:rPr lang="en-US" smtClean="0"/>
              <a:t>18</a:t>
            </a:fld>
            <a:endParaRPr lang="en-US"/>
          </a:p>
        </p:txBody>
      </p:sp>
    </p:spTree>
    <p:extLst>
      <p:ext uri="{BB962C8B-B14F-4D97-AF65-F5344CB8AC3E}">
        <p14:creationId xmlns:p14="http://schemas.microsoft.com/office/powerpoint/2010/main" val="1648696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424B1-72C8-2B4D-9F73-E331D62CEDA5}" type="slidenum">
              <a:rPr lang="en-US" smtClean="0"/>
              <a:t>19</a:t>
            </a:fld>
            <a:endParaRPr lang="en-US"/>
          </a:p>
        </p:txBody>
      </p:sp>
    </p:spTree>
    <p:extLst>
      <p:ext uri="{BB962C8B-B14F-4D97-AF65-F5344CB8AC3E}">
        <p14:creationId xmlns:p14="http://schemas.microsoft.com/office/powerpoint/2010/main" val="4147915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20</a:t>
            </a:fld>
            <a:endParaRPr lang="en-US"/>
          </a:p>
        </p:txBody>
      </p:sp>
    </p:spTree>
    <p:extLst>
      <p:ext uri="{BB962C8B-B14F-4D97-AF65-F5344CB8AC3E}">
        <p14:creationId xmlns:p14="http://schemas.microsoft.com/office/powerpoint/2010/main" val="114848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424B1-72C8-2B4D-9F73-E331D62CEDA5}" type="slidenum">
              <a:rPr lang="en-US" smtClean="0"/>
              <a:t>3</a:t>
            </a:fld>
            <a:endParaRPr lang="en-US"/>
          </a:p>
        </p:txBody>
      </p:sp>
    </p:spTree>
    <p:extLst>
      <p:ext uri="{BB962C8B-B14F-4D97-AF65-F5344CB8AC3E}">
        <p14:creationId xmlns:p14="http://schemas.microsoft.com/office/powerpoint/2010/main" val="1277690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To install an application on an open device: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 the device toolbar, click the applications icon .</a:t>
            </a:r>
          </a:p>
          <a:p>
            <a:r>
              <a:rPr lang="en-US" sz="1200" b="0" i="0" kern="1200" dirty="0" smtClean="0">
                <a:solidFill>
                  <a:schemeClr val="tx1"/>
                </a:solidFill>
                <a:effectLst/>
                <a:latin typeface="+mn-lt"/>
                <a:ea typeface="+mn-ea"/>
                <a:cs typeface="+mn-cs"/>
              </a:rPr>
              <a:t>In the </a:t>
            </a:r>
            <a:r>
              <a:rPr lang="en-US" sz="1200" b="1" i="0" kern="1200" dirty="0" smtClean="0">
                <a:solidFill>
                  <a:schemeClr val="tx1"/>
                </a:solidFill>
                <a:effectLst/>
                <a:latin typeface="+mn-lt"/>
                <a:ea typeface="+mn-ea"/>
                <a:cs typeface="+mn-cs"/>
              </a:rPr>
              <a:t>Applications</a:t>
            </a:r>
            <a:r>
              <a:rPr lang="en-US" sz="1200" b="0" i="0" kern="1200" dirty="0" smtClean="0">
                <a:solidFill>
                  <a:schemeClr val="tx1"/>
                </a:solidFill>
                <a:effectLst/>
                <a:latin typeface="+mn-lt"/>
                <a:ea typeface="+mn-ea"/>
                <a:cs typeface="+mn-cs"/>
              </a:rPr>
              <a:t> form, click </a:t>
            </a:r>
            <a:r>
              <a:rPr lang="en-US" sz="1200" b="1" i="0" kern="1200" dirty="0" smtClean="0">
                <a:solidFill>
                  <a:schemeClr val="tx1"/>
                </a:solidFill>
                <a:effectLst/>
                <a:latin typeface="+mn-lt"/>
                <a:ea typeface="+mn-ea"/>
                <a:cs typeface="+mn-cs"/>
              </a:rPr>
              <a:t>INSTALL NEW</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 the </a:t>
            </a:r>
            <a:r>
              <a:rPr lang="en-US" sz="1200" b="1" i="0" kern="1200" dirty="0" smtClean="0">
                <a:solidFill>
                  <a:schemeClr val="tx1"/>
                </a:solidFill>
                <a:effectLst/>
                <a:latin typeface="+mn-lt"/>
                <a:ea typeface="+mn-ea"/>
                <a:cs typeface="+mn-cs"/>
              </a:rPr>
              <a:t>Install new app</a:t>
            </a:r>
            <a:r>
              <a:rPr lang="en-US" sz="1200" b="0" i="0" kern="1200" dirty="0" smtClean="0">
                <a:solidFill>
                  <a:schemeClr val="tx1"/>
                </a:solidFill>
                <a:effectLst/>
                <a:latin typeface="+mn-lt"/>
                <a:ea typeface="+mn-ea"/>
                <a:cs typeface="+mn-cs"/>
              </a:rPr>
              <a:t> form, do the following:</a:t>
            </a:r>
          </a:p>
          <a:p>
            <a:pPr lvl="1"/>
            <a:r>
              <a:rPr lang="en-US" sz="1200" b="0" i="0" kern="1200" dirty="0" smtClean="0">
                <a:solidFill>
                  <a:schemeClr val="tx1"/>
                </a:solidFill>
                <a:effectLst/>
                <a:latin typeface="+mn-lt"/>
                <a:ea typeface="+mn-ea"/>
                <a:cs typeface="+mn-cs"/>
              </a:rPr>
              <a:t>Click </a:t>
            </a:r>
            <a:r>
              <a:rPr lang="en-US" sz="1200" b="1" i="0" kern="1200" dirty="0" smtClean="0">
                <a:solidFill>
                  <a:schemeClr val="tx1"/>
                </a:solidFill>
                <a:effectLst/>
                <a:latin typeface="+mn-lt"/>
                <a:ea typeface="+mn-ea"/>
                <a:cs typeface="+mn-cs"/>
              </a:rPr>
              <a:t>ADD FILE</a:t>
            </a:r>
            <a:r>
              <a:rPr lang="en-US" sz="1200" b="0" i="0" kern="1200" dirty="0" smtClean="0">
                <a:solidFill>
                  <a:schemeClr val="tx1"/>
                </a:solidFill>
                <a:effectLst/>
                <a:latin typeface="+mn-lt"/>
                <a:ea typeface="+mn-ea"/>
                <a:cs typeface="+mn-cs"/>
              </a:rPr>
              <a: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file size cannot exceed 1050 MB.</a:t>
            </a:r>
          </a:p>
          <a:p>
            <a:pPr lvl="1"/>
            <a:r>
              <a:rPr lang="en-US" sz="1200" b="0" i="0" kern="1200" dirty="0" smtClean="0">
                <a:solidFill>
                  <a:schemeClr val="tx1"/>
                </a:solidFill>
                <a:effectLst/>
                <a:latin typeface="+mn-lt"/>
                <a:ea typeface="+mn-ea"/>
                <a:cs typeface="+mn-cs"/>
              </a:rPr>
              <a:t>In the </a:t>
            </a:r>
            <a:r>
              <a:rPr lang="en-US" sz="1200" b="1" i="0" kern="1200" dirty="0" smtClean="0">
                <a:solidFill>
                  <a:schemeClr val="tx1"/>
                </a:solidFill>
                <a:effectLst/>
                <a:latin typeface="+mn-lt"/>
                <a:ea typeface="+mn-ea"/>
                <a:cs typeface="+mn-cs"/>
              </a:rPr>
              <a:t>Open</a:t>
            </a:r>
            <a:r>
              <a:rPr lang="en-US" sz="1200" b="0" i="0" kern="1200" dirty="0" smtClean="0">
                <a:solidFill>
                  <a:schemeClr val="tx1"/>
                </a:solidFill>
                <a:effectLst/>
                <a:latin typeface="+mn-lt"/>
                <a:ea typeface="+mn-ea"/>
                <a:cs typeface="+mn-cs"/>
              </a:rPr>
              <a:t> form, browse to the application file you want to install and select it.</a:t>
            </a:r>
          </a:p>
          <a:p>
            <a:pPr lvl="1"/>
            <a:r>
              <a:rPr lang="en-US" sz="1200" b="0" i="0" kern="1200" dirty="0" smtClean="0">
                <a:solidFill>
                  <a:schemeClr val="tx1"/>
                </a:solidFill>
                <a:effectLst/>
                <a:latin typeface="+mn-lt"/>
                <a:ea typeface="+mn-ea"/>
                <a:cs typeface="+mn-cs"/>
              </a:rPr>
              <a:t>Click </a:t>
            </a:r>
            <a:r>
              <a:rPr lang="en-US" sz="1200" b="1" i="0" kern="1200" dirty="0" smtClean="0">
                <a:solidFill>
                  <a:schemeClr val="tx1"/>
                </a:solidFill>
                <a:effectLst/>
                <a:latin typeface="+mn-lt"/>
                <a:ea typeface="+mn-ea"/>
                <a:cs typeface="+mn-cs"/>
              </a:rPr>
              <a:t>Open</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When the app is ready to install, turn on any of the following options, as required:</a:t>
            </a:r>
          </a:p>
          <a:p>
            <a:pPr lvl="2"/>
            <a:r>
              <a:rPr lang="en-US" sz="1200" b="0" i="0" u="none" strike="noStrike" kern="1200" dirty="0" smtClean="0">
                <a:solidFill>
                  <a:schemeClr val="tx1"/>
                </a:solidFill>
                <a:effectLst/>
                <a:latin typeface="+mn-lt"/>
                <a:ea typeface="+mn-ea"/>
                <a:cs typeface="+mn-cs"/>
                <a:hlinkClick r:id="rId3"/>
              </a:rPr>
              <a:t>Sensor instrumentation</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On iOS, this options also include resigning the application.</a:t>
            </a:r>
          </a:p>
          <a:p>
            <a:pPr lvl="2"/>
            <a:r>
              <a:rPr lang="en-US" sz="1200" b="0" i="0" u="none" strike="noStrike" kern="1200" dirty="0" smtClean="0">
                <a:solidFill>
                  <a:schemeClr val="tx1"/>
                </a:solidFill>
                <a:effectLst/>
                <a:latin typeface="+mn-lt"/>
                <a:ea typeface="+mn-ea"/>
                <a:cs typeface="+mn-cs"/>
                <a:hlinkClick r:id="rId4"/>
              </a:rPr>
              <a:t>WebView instrumentation</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On iOS, this option also includes resigning the application.</a:t>
            </a:r>
          </a:p>
          <a:p>
            <a:pPr lvl="2"/>
            <a:r>
              <a:rPr lang="en-US" sz="1200" b="0" i="0" u="none" strike="noStrike" kern="1200" dirty="0" smtClean="0">
                <a:solidFill>
                  <a:schemeClr val="tx1"/>
                </a:solidFill>
                <a:effectLst/>
                <a:latin typeface="+mn-lt"/>
                <a:ea typeface="+mn-ea"/>
                <a:cs typeface="+mn-cs"/>
                <a:hlinkClick r:id="rId5"/>
              </a:rPr>
              <a:t>Resign application</a:t>
            </a:r>
            <a:r>
              <a:rPr lang="en-US" sz="1200" b="0" i="0" kern="1200" dirty="0" smtClean="0">
                <a:solidFill>
                  <a:schemeClr val="tx1"/>
                </a:solidFill>
                <a:effectLst/>
                <a:latin typeface="+mn-lt"/>
                <a:ea typeface="+mn-ea"/>
                <a:cs typeface="+mn-cs"/>
              </a:rPr>
              <a:t> (iOS </a:t>
            </a:r>
            <a:r>
              <a:rPr lang="en-US" sz="1200" b="0" i="0" kern="1200" dirty="0" err="1" smtClean="0">
                <a:solidFill>
                  <a:schemeClr val="tx1"/>
                </a:solidFill>
                <a:effectLst/>
                <a:latin typeface="+mn-lt"/>
                <a:ea typeface="+mn-ea"/>
                <a:cs typeface="+mn-cs"/>
              </a:rPr>
              <a:t>ony</a:t>
            </a:r>
            <a:r>
              <a:rPr lang="en-US" sz="1200" b="0" i="0" kern="1200" dirty="0" smtClean="0">
                <a:solidFill>
                  <a:schemeClr val="tx1"/>
                </a:solidFill>
                <a:effectLst/>
                <a:latin typeface="+mn-lt"/>
                <a:ea typeface="+mn-ea"/>
                <a:cs typeface="+mn-cs"/>
              </a:rPr>
              <a: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If you have selected any of the other two option, this option becomes unavailable.</a:t>
            </a:r>
          </a:p>
          <a:p>
            <a:pPr lvl="1"/>
            <a:r>
              <a:rPr lang="en-US" sz="1200" b="0" i="0" kern="1200" dirty="0" smtClean="0">
                <a:solidFill>
                  <a:schemeClr val="tx1"/>
                </a:solidFill>
                <a:effectLst/>
                <a:latin typeface="+mn-lt"/>
                <a:ea typeface="+mn-ea"/>
                <a:cs typeface="+mn-cs"/>
              </a:rPr>
              <a:t>If you want the app to start when the installation is complete, select the </a:t>
            </a:r>
            <a:r>
              <a:rPr lang="en-US" sz="1200" b="1" i="0" kern="1200" dirty="0" smtClean="0">
                <a:solidFill>
                  <a:schemeClr val="tx1"/>
                </a:solidFill>
                <a:effectLst/>
                <a:latin typeface="+mn-lt"/>
                <a:ea typeface="+mn-ea"/>
                <a:cs typeface="+mn-cs"/>
              </a:rPr>
              <a:t>Launch after installing</a:t>
            </a:r>
            <a:r>
              <a:rPr lang="en-US" sz="1200" b="0" i="0" kern="1200" dirty="0" smtClean="0">
                <a:solidFill>
                  <a:schemeClr val="tx1"/>
                </a:solidFill>
                <a:effectLst/>
                <a:latin typeface="+mn-lt"/>
                <a:ea typeface="+mn-ea"/>
                <a:cs typeface="+mn-cs"/>
              </a:rPr>
              <a:t> checkbox.</a:t>
            </a:r>
          </a:p>
          <a:p>
            <a:pPr lvl="1"/>
            <a:r>
              <a:rPr lang="en-US" sz="1200" b="0" i="0" kern="1200" dirty="0" smtClean="0">
                <a:solidFill>
                  <a:schemeClr val="tx1"/>
                </a:solidFill>
                <a:effectLst/>
                <a:latin typeface="+mn-lt"/>
                <a:ea typeface="+mn-ea"/>
                <a:cs typeface="+mn-cs"/>
              </a:rPr>
              <a:t>Click </a:t>
            </a:r>
            <a:r>
              <a:rPr lang="en-US" sz="1200" b="1" i="0" kern="1200" dirty="0" smtClean="0">
                <a:solidFill>
                  <a:schemeClr val="tx1"/>
                </a:solidFill>
                <a:effectLst/>
                <a:latin typeface="+mn-lt"/>
                <a:ea typeface="+mn-ea"/>
                <a:cs typeface="+mn-cs"/>
              </a:rPr>
              <a:t>INSTAL APP</a:t>
            </a:r>
            <a:r>
              <a:rPr lang="en-US" sz="1200" b="0" i="0" kern="1200" dirty="0" smtClean="0">
                <a:solidFill>
                  <a:schemeClr val="tx1"/>
                </a:solidFill>
                <a:effectLst/>
                <a:latin typeface="+mn-lt"/>
                <a:ea typeface="+mn-ea"/>
                <a:cs typeface="+mn-cs"/>
              </a:rPr>
              <a: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Perfecto installs the application and launches it (if you selected this option).</a:t>
            </a:r>
          </a:p>
          <a:p>
            <a:endParaRPr lang="en-US" dirty="0" smtClean="0"/>
          </a:p>
          <a:p>
            <a:r>
              <a:rPr lang="en-US" sz="1200" b="1" i="0" kern="1200" dirty="0" smtClean="0">
                <a:solidFill>
                  <a:schemeClr val="tx1"/>
                </a:solidFill>
                <a:effectLst/>
                <a:latin typeface="+mn-lt"/>
                <a:ea typeface="+mn-ea"/>
                <a:cs typeface="+mn-cs"/>
              </a:rPr>
              <a:t>To run, stop, or delete an app:</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 the device toolbar, click the applications{icon .</a:t>
            </a:r>
          </a:p>
          <a:p>
            <a:r>
              <a:rPr lang="en-US" sz="1200" b="0" i="0" kern="1200" dirty="0" smtClean="0">
                <a:solidFill>
                  <a:schemeClr val="tx1"/>
                </a:solidFill>
                <a:effectLst/>
                <a:latin typeface="+mn-lt"/>
                <a:ea typeface="+mn-ea"/>
                <a:cs typeface="+mn-cs"/>
              </a:rPr>
              <a:t>In the </a:t>
            </a:r>
            <a:r>
              <a:rPr lang="en-US" sz="1200" b="1" i="0" kern="1200" dirty="0" smtClean="0">
                <a:solidFill>
                  <a:schemeClr val="tx1"/>
                </a:solidFill>
                <a:effectLst/>
                <a:latin typeface="+mn-lt"/>
                <a:ea typeface="+mn-ea"/>
                <a:cs typeface="+mn-cs"/>
              </a:rPr>
              <a:t>Applications</a:t>
            </a:r>
            <a:r>
              <a:rPr lang="en-US" sz="1200" b="0" i="0" kern="1200" dirty="0" smtClean="0">
                <a:solidFill>
                  <a:schemeClr val="tx1"/>
                </a:solidFill>
                <a:effectLst/>
                <a:latin typeface="+mn-lt"/>
                <a:ea typeface="+mn-ea"/>
                <a:cs typeface="+mn-cs"/>
              </a:rPr>
              <a:t> form, move the pointer over the required application.</a:t>
            </a:r>
          </a:p>
          <a:p>
            <a:r>
              <a:rPr lang="en-US" sz="1200" b="0" i="0" kern="1200" dirty="0" smtClean="0">
                <a:solidFill>
                  <a:schemeClr val="tx1"/>
                </a:solidFill>
                <a:effectLst/>
                <a:latin typeface="+mn-lt"/>
                <a:ea typeface="+mn-ea"/>
                <a:cs typeface="+mn-cs"/>
              </a:rPr>
              <a:t>Click one of the following icons: </a:t>
            </a:r>
          </a:p>
          <a:p>
            <a:pPr lvl="1"/>
            <a:r>
              <a:rPr lang="en-US" sz="1200" b="0" i="0" kern="1200" dirty="0" smtClean="0">
                <a:solidFill>
                  <a:schemeClr val="tx1"/>
                </a:solidFill>
                <a:effectLst/>
                <a:latin typeface="+mn-lt"/>
                <a:ea typeface="+mn-ea"/>
                <a:cs typeface="+mn-cs"/>
              </a:rPr>
              <a:t> to run the app</a:t>
            </a:r>
          </a:p>
          <a:p>
            <a:pPr lvl="1"/>
            <a:r>
              <a:rPr lang="en-US" sz="1200" b="0" i="0" kern="1200" dirty="0" smtClean="0">
                <a:solidFill>
                  <a:schemeClr val="tx1"/>
                </a:solidFill>
                <a:effectLst/>
                <a:latin typeface="+mn-lt"/>
                <a:ea typeface="+mn-ea"/>
                <a:cs typeface="+mn-cs"/>
              </a:rPr>
              <a:t> to stop the app</a:t>
            </a:r>
          </a:p>
          <a:p>
            <a:pPr lvl="1"/>
            <a:r>
              <a:rPr lang="en-US" sz="1200" b="0" i="0" kern="1200" dirty="0" smtClean="0">
                <a:solidFill>
                  <a:schemeClr val="tx1"/>
                </a:solidFill>
                <a:effectLst/>
                <a:latin typeface="+mn-lt"/>
                <a:ea typeface="+mn-ea"/>
                <a:cs typeface="+mn-cs"/>
              </a:rPr>
              <a:t> to delete the app</a:t>
            </a:r>
          </a:p>
          <a:p>
            <a:r>
              <a:rPr lang="en-US" sz="1200" b="0" i="0" kern="1200" dirty="0" smtClean="0">
                <a:solidFill>
                  <a:schemeClr val="tx1"/>
                </a:solidFill>
                <a:effectLst/>
                <a:latin typeface="+mn-lt"/>
                <a:ea typeface="+mn-ea"/>
                <a:cs typeface="+mn-cs"/>
              </a:rPr>
              <a:t>Find an app</a:t>
            </a:r>
          </a:p>
          <a:p>
            <a:r>
              <a:rPr lang="en-US" sz="1200" b="0" i="0" kern="1200" dirty="0" smtClean="0">
                <a:solidFill>
                  <a:schemeClr val="tx1"/>
                </a:solidFill>
                <a:effectLst/>
                <a:latin typeface="+mn-lt"/>
                <a:ea typeface="+mn-ea"/>
                <a:cs typeface="+mn-cs"/>
              </a:rPr>
              <a:t>If the open device has many applications installed, the one app you are looking for may be hard to find. You have these options:</a:t>
            </a:r>
          </a:p>
          <a:p>
            <a:r>
              <a:rPr lang="en-US" sz="1200" b="0" i="0" kern="1200" dirty="0" smtClean="0">
                <a:solidFill>
                  <a:schemeClr val="tx1"/>
                </a:solidFill>
                <a:effectLst/>
                <a:latin typeface="+mn-lt"/>
                <a:ea typeface="+mn-ea"/>
                <a:cs typeface="+mn-cs"/>
              </a:rPr>
              <a:t>Toggle the </a:t>
            </a:r>
            <a:r>
              <a:rPr lang="en-US" sz="1200" b="1" i="0" kern="1200" dirty="0" smtClean="0">
                <a:solidFill>
                  <a:schemeClr val="tx1"/>
                </a:solidFill>
                <a:effectLst/>
                <a:latin typeface="+mn-lt"/>
                <a:ea typeface="+mn-ea"/>
                <a:cs typeface="+mn-cs"/>
              </a:rPr>
              <a:t>Hide default apps</a:t>
            </a:r>
            <a:r>
              <a:rPr lang="en-US" sz="1200" b="0" i="0" kern="1200" dirty="0" smtClean="0">
                <a:solidFill>
                  <a:schemeClr val="tx1"/>
                </a:solidFill>
                <a:effectLst/>
                <a:latin typeface="+mn-lt"/>
                <a:ea typeface="+mn-ea"/>
                <a:cs typeface="+mn-cs"/>
              </a:rPr>
              <a:t> option. This option is by default turned on so that all system applications are hidden. If the app you are looking for is defined as a default app, you need to turn this option off.</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 the </a:t>
            </a:r>
            <a:r>
              <a:rPr lang="en-US" sz="1200" b="1" i="0" kern="1200" dirty="0" smtClean="0">
                <a:solidFill>
                  <a:schemeClr val="tx1"/>
                </a:solidFill>
                <a:effectLst/>
                <a:latin typeface="+mn-lt"/>
                <a:ea typeface="+mn-ea"/>
                <a:cs typeface="+mn-cs"/>
              </a:rPr>
              <a:t>Search</a:t>
            </a:r>
            <a:r>
              <a:rPr lang="en-US" sz="1200" b="0" i="0" kern="1200" dirty="0" smtClean="0">
                <a:solidFill>
                  <a:schemeClr val="tx1"/>
                </a:solidFill>
                <a:effectLst/>
                <a:latin typeface="+mn-lt"/>
                <a:ea typeface="+mn-ea"/>
                <a:cs typeface="+mn-cs"/>
              </a:rPr>
              <a:t> field. The search results update as you type.</a:t>
            </a:r>
          </a:p>
          <a:p>
            <a:endParaRPr lang="en-US" dirty="0"/>
          </a:p>
        </p:txBody>
      </p:sp>
      <p:sp>
        <p:nvSpPr>
          <p:cNvPr id="4" name="Slide Number Placeholder 3"/>
          <p:cNvSpPr>
            <a:spLocks noGrp="1"/>
          </p:cNvSpPr>
          <p:nvPr>
            <p:ph type="sldNum" sz="quarter" idx="5"/>
          </p:nvPr>
        </p:nvSpPr>
        <p:spPr/>
        <p:txBody>
          <a:bodyPr/>
          <a:lstStyle/>
          <a:p>
            <a:fld id="{49B424B1-72C8-2B4D-9F73-E331D62CEDA5}" type="slidenum">
              <a:rPr lang="en-US" smtClean="0"/>
              <a:t>21</a:t>
            </a:fld>
            <a:endParaRPr lang="en-US"/>
          </a:p>
        </p:txBody>
      </p:sp>
    </p:spTree>
    <p:extLst>
      <p:ext uri="{BB962C8B-B14F-4D97-AF65-F5344CB8AC3E}">
        <p14:creationId xmlns:p14="http://schemas.microsoft.com/office/powerpoint/2010/main" val="1973932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devices that have a SIM card installed, you can simulate everyday situations while an application is running, including an incoming call. This allows you to test how a device responds to such runtime events.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 devices that have a SIM card installed, you can simulate everyday situations while an application is running, including an incoming SMS. This allows you to test how a device responds to such runtime events. </a:t>
            </a:r>
            <a:endParaRPr lang="en-US" dirty="0"/>
          </a:p>
        </p:txBody>
      </p:sp>
      <p:sp>
        <p:nvSpPr>
          <p:cNvPr id="4" name="Slide Number Placeholder 3"/>
          <p:cNvSpPr>
            <a:spLocks noGrp="1"/>
          </p:cNvSpPr>
          <p:nvPr>
            <p:ph type="sldNum" sz="quarter" idx="5"/>
          </p:nvPr>
        </p:nvSpPr>
        <p:spPr/>
        <p:txBody>
          <a:bodyPr/>
          <a:lstStyle/>
          <a:p>
            <a:fld id="{49B424B1-72C8-2B4D-9F73-E331D62CEDA5}" type="slidenum">
              <a:rPr lang="en-US" smtClean="0"/>
              <a:t>22</a:t>
            </a:fld>
            <a:endParaRPr lang="en-US"/>
          </a:p>
        </p:txBody>
      </p:sp>
    </p:spTree>
    <p:extLst>
      <p:ext uri="{BB962C8B-B14F-4D97-AF65-F5344CB8AC3E}">
        <p14:creationId xmlns:p14="http://schemas.microsoft.com/office/powerpoint/2010/main" val="234891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devices that have a SIM card installed, you can simulate everyday situations while an application is running, including an incoming call. This allows you to test how a device responds to such runtime events.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 devices that have a SIM card installed, you can simulate everyday situations while an application is running, including an incoming SMS. This allows you to test how a device responds to such runtime events. </a:t>
            </a:r>
            <a:endParaRPr lang="en-US" dirty="0"/>
          </a:p>
        </p:txBody>
      </p:sp>
      <p:sp>
        <p:nvSpPr>
          <p:cNvPr id="4" name="Slide Number Placeholder 3"/>
          <p:cNvSpPr>
            <a:spLocks noGrp="1"/>
          </p:cNvSpPr>
          <p:nvPr>
            <p:ph type="sldNum" sz="quarter" idx="5"/>
          </p:nvPr>
        </p:nvSpPr>
        <p:spPr/>
        <p:txBody>
          <a:bodyPr/>
          <a:lstStyle/>
          <a:p>
            <a:fld id="{49B424B1-72C8-2B4D-9F73-E331D62CEDA5}" type="slidenum">
              <a:rPr lang="en-US" smtClean="0"/>
              <a:t>23</a:t>
            </a:fld>
            <a:endParaRPr lang="en-US"/>
          </a:p>
        </p:txBody>
      </p:sp>
    </p:spTree>
    <p:extLst>
      <p:ext uri="{BB962C8B-B14F-4D97-AF65-F5344CB8AC3E}">
        <p14:creationId xmlns:p14="http://schemas.microsoft.com/office/powerpoint/2010/main" val="622839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To inject an image: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 the open device, </a:t>
            </a:r>
            <a:r>
              <a:rPr lang="en-US" sz="1200" b="0" i="0" u="none" strike="noStrike" kern="1200" dirty="0" smtClean="0">
                <a:solidFill>
                  <a:schemeClr val="tx1"/>
                </a:solidFill>
                <a:effectLst/>
                <a:latin typeface="+mn-lt"/>
                <a:ea typeface="+mn-ea"/>
                <a:cs typeface="+mn-cs"/>
                <a:hlinkClick r:id="rId3"/>
              </a:rPr>
              <a:t>start the application</a:t>
            </a:r>
            <a:r>
              <a:rPr lang="en-US" sz="1200" b="0" i="0" kern="1200" dirty="0" smtClean="0">
                <a:solidFill>
                  <a:schemeClr val="tx1"/>
                </a:solidFill>
                <a:effectLst/>
                <a:latin typeface="+mn-lt"/>
                <a:ea typeface="+mn-ea"/>
                <a:cs typeface="+mn-cs"/>
              </a:rPr>
              <a:t> you want to test and activate the camera. Make sure the app stays in the foreground.</a:t>
            </a:r>
          </a:p>
          <a:p>
            <a:r>
              <a:rPr lang="en-US" sz="1200" b="0" i="0" kern="1200" dirty="0" smtClean="0">
                <a:solidFill>
                  <a:schemeClr val="tx1"/>
                </a:solidFill>
                <a:effectLst/>
                <a:latin typeface="+mn-lt"/>
                <a:ea typeface="+mn-ea"/>
                <a:cs typeface="+mn-cs"/>
              </a:rPr>
              <a:t>In the device toolbar, click the image icon .</a:t>
            </a:r>
          </a:p>
          <a:p>
            <a:r>
              <a:rPr lang="en-US" sz="1200" b="0" i="0" kern="1200" dirty="0" smtClean="0">
                <a:solidFill>
                  <a:schemeClr val="tx1"/>
                </a:solidFill>
                <a:effectLst/>
                <a:latin typeface="+mn-lt"/>
                <a:ea typeface="+mn-ea"/>
                <a:cs typeface="+mn-cs"/>
              </a:rPr>
              <a:t>In the </a:t>
            </a:r>
            <a:r>
              <a:rPr lang="en-US" sz="1200" b="1" i="0" kern="1200" dirty="0" smtClean="0">
                <a:solidFill>
                  <a:schemeClr val="tx1"/>
                </a:solidFill>
                <a:effectLst/>
                <a:latin typeface="+mn-lt"/>
                <a:ea typeface="+mn-ea"/>
                <a:cs typeface="+mn-cs"/>
              </a:rPr>
              <a:t>Inject image</a:t>
            </a:r>
            <a:r>
              <a:rPr lang="en-US" sz="1200" b="0" i="0" kern="1200" dirty="0" smtClean="0">
                <a:solidFill>
                  <a:schemeClr val="tx1"/>
                </a:solidFill>
                <a:effectLst/>
                <a:latin typeface="+mn-lt"/>
                <a:ea typeface="+mn-ea"/>
                <a:cs typeface="+mn-cs"/>
              </a:rPr>
              <a:t> form, click </a:t>
            </a:r>
            <a:r>
              <a:rPr lang="en-US" sz="1200" b="1" i="0" kern="1200" dirty="0" smtClean="0">
                <a:solidFill>
                  <a:schemeClr val="tx1"/>
                </a:solidFill>
                <a:effectLst/>
                <a:latin typeface="+mn-lt"/>
                <a:ea typeface="+mn-ea"/>
                <a:cs typeface="+mn-cs"/>
              </a:rPr>
              <a:t>ADD IMAGE</a:t>
            </a:r>
            <a:r>
              <a:rPr lang="en-US" sz="1200" b="0" i="0" kern="1200" dirty="0" smtClean="0">
                <a:solidFill>
                  <a:schemeClr val="tx1"/>
                </a:solidFill>
                <a:effectLst/>
                <a:latin typeface="+mn-lt"/>
                <a:ea typeface="+mn-ea"/>
                <a:cs typeface="+mn-cs"/>
              </a:rPr>
              <a:t> and browse to the image file you want to use for testing.</a:t>
            </a:r>
          </a:p>
          <a:p>
            <a:r>
              <a:rPr lang="en-US" sz="1200" b="0" i="0" kern="1200" dirty="0" smtClean="0">
                <a:solidFill>
                  <a:schemeClr val="tx1"/>
                </a:solidFill>
                <a:effectLst/>
                <a:latin typeface="+mn-lt"/>
                <a:ea typeface="+mn-ea"/>
                <a:cs typeface="+mn-cs"/>
              </a:rPr>
              <a:t>When the file has loaded, click </a:t>
            </a:r>
            <a:r>
              <a:rPr lang="en-US" sz="1200" b="1" i="0" kern="1200" dirty="0" smtClean="0">
                <a:solidFill>
                  <a:schemeClr val="tx1"/>
                </a:solidFill>
                <a:effectLst/>
                <a:latin typeface="+mn-lt"/>
                <a:ea typeface="+mn-ea"/>
                <a:cs typeface="+mn-cs"/>
              </a:rPr>
              <a:t>INJECT IMAGE</a:t>
            </a:r>
            <a:r>
              <a:rPr lang="en-US" sz="1200" b="0" i="0" kern="1200" dirty="0" smtClean="0">
                <a:solidFill>
                  <a:schemeClr val="tx1"/>
                </a:solidFill>
                <a:effectLst/>
                <a:latin typeface="+mn-lt"/>
                <a:ea typeface="+mn-ea"/>
                <a:cs typeface="+mn-cs"/>
              </a:rPr>
              <a:t>. The image should display in the app.</a:t>
            </a:r>
          </a:p>
          <a:p>
            <a:r>
              <a:rPr lang="en-US" sz="1200" b="0" i="0" kern="1200" dirty="0" smtClean="0">
                <a:solidFill>
                  <a:schemeClr val="tx1"/>
                </a:solidFill>
                <a:effectLst/>
                <a:latin typeface="+mn-lt"/>
                <a:ea typeface="+mn-ea"/>
                <a:cs typeface="+mn-cs"/>
              </a:rPr>
              <a:t>Perform the required testing.</a:t>
            </a:r>
          </a:p>
          <a:p>
            <a:r>
              <a:rPr lang="en-US" sz="1200" b="0" i="0" kern="1200" dirty="0" smtClean="0">
                <a:solidFill>
                  <a:schemeClr val="tx1"/>
                </a:solidFill>
                <a:effectLst/>
                <a:latin typeface="+mn-lt"/>
                <a:ea typeface="+mn-ea"/>
                <a:cs typeface="+mn-cs"/>
              </a:rPr>
              <a:t>When done, click the image icon  again and stop the injection.</a:t>
            </a:r>
          </a:p>
          <a:p>
            <a:endParaRPr lang="en-US" dirty="0"/>
          </a:p>
        </p:txBody>
      </p:sp>
      <p:sp>
        <p:nvSpPr>
          <p:cNvPr id="4" name="Slide Number Placeholder 3"/>
          <p:cNvSpPr>
            <a:spLocks noGrp="1"/>
          </p:cNvSpPr>
          <p:nvPr>
            <p:ph type="sldNum" sz="quarter" idx="5"/>
          </p:nvPr>
        </p:nvSpPr>
        <p:spPr/>
        <p:txBody>
          <a:bodyPr/>
          <a:lstStyle/>
          <a:p>
            <a:fld id="{49B424B1-72C8-2B4D-9F73-E331D62CEDA5}" type="slidenum">
              <a:rPr lang="en-US" smtClean="0"/>
              <a:t>24</a:t>
            </a:fld>
            <a:endParaRPr lang="en-US"/>
          </a:p>
        </p:txBody>
      </p:sp>
    </p:spTree>
    <p:extLst>
      <p:ext uri="{BB962C8B-B14F-4D97-AF65-F5344CB8AC3E}">
        <p14:creationId xmlns:p14="http://schemas.microsoft.com/office/powerpoint/2010/main" val="1018547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To inject a fingerprint or face ID:</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Open the application you want to test and make sure it stays in the foreground.</a:t>
            </a:r>
          </a:p>
          <a:p>
            <a:r>
              <a:rPr lang="en-US" sz="1200" b="0" i="0" kern="1200" dirty="0" smtClean="0">
                <a:solidFill>
                  <a:schemeClr val="tx1"/>
                </a:solidFill>
                <a:effectLst/>
                <a:latin typeface="+mn-lt"/>
                <a:ea typeface="+mn-ea"/>
                <a:cs typeface="+mn-cs"/>
              </a:rPr>
              <a:t>On the device toolbar, click the fingerprint icon  or face ID icon .</a:t>
            </a:r>
          </a:p>
          <a:p>
            <a:r>
              <a:rPr lang="en-US" sz="1200" b="0" i="0" kern="1200" dirty="0" smtClean="0">
                <a:solidFill>
                  <a:schemeClr val="tx1"/>
                </a:solidFill>
                <a:effectLst/>
                <a:latin typeface="+mn-lt"/>
                <a:ea typeface="+mn-ea"/>
                <a:cs typeface="+mn-cs"/>
              </a:rPr>
              <a:t>In the </a:t>
            </a:r>
            <a:r>
              <a:rPr lang="en-US" sz="1200" b="1" i="0" kern="1200" dirty="0" smtClean="0">
                <a:solidFill>
                  <a:schemeClr val="tx1"/>
                </a:solidFill>
                <a:effectLst/>
                <a:latin typeface="+mn-lt"/>
                <a:ea typeface="+mn-ea"/>
                <a:cs typeface="+mn-cs"/>
              </a:rPr>
              <a:t>Fingerprint injection</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Face ID injection</a:t>
            </a:r>
            <a:r>
              <a:rPr lang="en-US" sz="1200" b="0" i="0" kern="1200" dirty="0" smtClean="0">
                <a:solidFill>
                  <a:schemeClr val="tx1"/>
                </a:solidFill>
                <a:effectLst/>
                <a:latin typeface="+mn-lt"/>
                <a:ea typeface="+mn-ea"/>
                <a:cs typeface="+mn-cs"/>
              </a:rPr>
              <a:t> form, in the </a:t>
            </a:r>
            <a:r>
              <a:rPr lang="en-US" sz="1200" b="1" i="0" kern="1200" dirty="0" smtClean="0">
                <a:solidFill>
                  <a:schemeClr val="tx1"/>
                </a:solidFill>
                <a:effectLst/>
                <a:latin typeface="+mn-lt"/>
                <a:ea typeface="+mn-ea"/>
                <a:cs typeface="+mn-cs"/>
              </a:rPr>
              <a:t>Application</a:t>
            </a:r>
            <a:r>
              <a:rPr lang="en-US" sz="1200" b="0" i="0" kern="1200" dirty="0" smtClean="0">
                <a:solidFill>
                  <a:schemeClr val="tx1"/>
                </a:solidFill>
                <a:effectLst/>
                <a:latin typeface="+mn-lt"/>
                <a:ea typeface="+mn-ea"/>
                <a:cs typeface="+mn-cs"/>
              </a:rPr>
              <a:t> field, enter the name of the application you want to test.</a:t>
            </a:r>
          </a:p>
          <a:p>
            <a:r>
              <a:rPr lang="en-US" sz="1200" b="0" i="0" kern="1200" dirty="0" smtClean="0">
                <a:solidFill>
                  <a:schemeClr val="tx1"/>
                </a:solidFill>
                <a:effectLst/>
                <a:latin typeface="+mn-lt"/>
                <a:ea typeface="+mn-ea"/>
                <a:cs typeface="+mn-cs"/>
              </a:rPr>
              <a:t>Do one of the following:</a:t>
            </a:r>
          </a:p>
          <a:p>
            <a:pPr lvl="1"/>
            <a:r>
              <a:rPr lang="en-US" sz="1200" b="0" i="0" kern="1200" dirty="0" smtClean="0">
                <a:solidFill>
                  <a:schemeClr val="tx1"/>
                </a:solidFill>
                <a:effectLst/>
                <a:latin typeface="+mn-lt"/>
                <a:ea typeface="+mn-ea"/>
                <a:cs typeface="+mn-cs"/>
              </a:rPr>
              <a:t>To test a successful fingerprint or face ID, click </a:t>
            </a:r>
            <a:r>
              <a:rPr lang="en-US" sz="1200" b="1" i="0" kern="1200" dirty="0" smtClean="0">
                <a:solidFill>
                  <a:schemeClr val="tx1"/>
                </a:solidFill>
                <a:effectLst/>
                <a:latin typeface="+mn-lt"/>
                <a:ea typeface="+mn-ea"/>
                <a:cs typeface="+mn-cs"/>
              </a:rPr>
              <a:t>Passed</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To test an invalid fingerprint or face ID, click </a:t>
            </a:r>
            <a:r>
              <a:rPr lang="en-US" sz="1200" b="1" i="0" kern="1200" dirty="0" smtClean="0">
                <a:solidFill>
                  <a:schemeClr val="tx1"/>
                </a:solidFill>
                <a:effectLst/>
                <a:latin typeface="+mn-lt"/>
                <a:ea typeface="+mn-ea"/>
                <a:cs typeface="+mn-cs"/>
              </a:rPr>
              <a:t>Failed</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9B424B1-72C8-2B4D-9F73-E331D62CEDA5}" type="slidenum">
              <a:rPr lang="en-US" smtClean="0"/>
              <a:t>25</a:t>
            </a:fld>
            <a:endParaRPr lang="en-US"/>
          </a:p>
        </p:txBody>
      </p:sp>
    </p:spTree>
    <p:extLst>
      <p:ext uri="{BB962C8B-B14F-4D97-AF65-F5344CB8AC3E}">
        <p14:creationId xmlns:p14="http://schemas.microsoft.com/office/powerpoint/2010/main" val="1973614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To inject a fingerprint or face ID:</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Open the application you want to test and make sure it stays in the foreground.</a:t>
            </a:r>
          </a:p>
          <a:p>
            <a:r>
              <a:rPr lang="en-US" sz="1200" b="0" i="0" kern="1200" dirty="0" smtClean="0">
                <a:solidFill>
                  <a:schemeClr val="tx1"/>
                </a:solidFill>
                <a:effectLst/>
                <a:latin typeface="+mn-lt"/>
                <a:ea typeface="+mn-ea"/>
                <a:cs typeface="+mn-cs"/>
              </a:rPr>
              <a:t>On the device toolbar, click the fingerprint icon  or face ID icon .</a:t>
            </a:r>
          </a:p>
          <a:p>
            <a:r>
              <a:rPr lang="en-US" sz="1200" b="0" i="0" kern="1200" dirty="0" smtClean="0">
                <a:solidFill>
                  <a:schemeClr val="tx1"/>
                </a:solidFill>
                <a:effectLst/>
                <a:latin typeface="+mn-lt"/>
                <a:ea typeface="+mn-ea"/>
                <a:cs typeface="+mn-cs"/>
              </a:rPr>
              <a:t>In the </a:t>
            </a:r>
            <a:r>
              <a:rPr lang="en-US" sz="1200" b="1" i="0" kern="1200" dirty="0" smtClean="0">
                <a:solidFill>
                  <a:schemeClr val="tx1"/>
                </a:solidFill>
                <a:effectLst/>
                <a:latin typeface="+mn-lt"/>
                <a:ea typeface="+mn-ea"/>
                <a:cs typeface="+mn-cs"/>
              </a:rPr>
              <a:t>Fingerprint injection</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Face ID injection</a:t>
            </a:r>
            <a:r>
              <a:rPr lang="en-US" sz="1200" b="0" i="0" kern="1200" dirty="0" smtClean="0">
                <a:solidFill>
                  <a:schemeClr val="tx1"/>
                </a:solidFill>
                <a:effectLst/>
                <a:latin typeface="+mn-lt"/>
                <a:ea typeface="+mn-ea"/>
                <a:cs typeface="+mn-cs"/>
              </a:rPr>
              <a:t> form, in the </a:t>
            </a:r>
            <a:r>
              <a:rPr lang="en-US" sz="1200" b="1" i="0" kern="1200" dirty="0" smtClean="0">
                <a:solidFill>
                  <a:schemeClr val="tx1"/>
                </a:solidFill>
                <a:effectLst/>
                <a:latin typeface="+mn-lt"/>
                <a:ea typeface="+mn-ea"/>
                <a:cs typeface="+mn-cs"/>
              </a:rPr>
              <a:t>Application</a:t>
            </a:r>
            <a:r>
              <a:rPr lang="en-US" sz="1200" b="0" i="0" kern="1200" dirty="0" smtClean="0">
                <a:solidFill>
                  <a:schemeClr val="tx1"/>
                </a:solidFill>
                <a:effectLst/>
                <a:latin typeface="+mn-lt"/>
                <a:ea typeface="+mn-ea"/>
                <a:cs typeface="+mn-cs"/>
              </a:rPr>
              <a:t> field, enter the name of the application you want to test.</a:t>
            </a:r>
          </a:p>
          <a:p>
            <a:r>
              <a:rPr lang="en-US" sz="1200" b="0" i="0" kern="1200" dirty="0" smtClean="0">
                <a:solidFill>
                  <a:schemeClr val="tx1"/>
                </a:solidFill>
                <a:effectLst/>
                <a:latin typeface="+mn-lt"/>
                <a:ea typeface="+mn-ea"/>
                <a:cs typeface="+mn-cs"/>
              </a:rPr>
              <a:t>Do one of the following:</a:t>
            </a:r>
          </a:p>
          <a:p>
            <a:pPr lvl="1"/>
            <a:r>
              <a:rPr lang="en-US" sz="1200" b="0" i="0" kern="1200" dirty="0" smtClean="0">
                <a:solidFill>
                  <a:schemeClr val="tx1"/>
                </a:solidFill>
                <a:effectLst/>
                <a:latin typeface="+mn-lt"/>
                <a:ea typeface="+mn-ea"/>
                <a:cs typeface="+mn-cs"/>
              </a:rPr>
              <a:t>To test a successful fingerprint or face ID, click </a:t>
            </a:r>
            <a:r>
              <a:rPr lang="en-US" sz="1200" b="1" i="0" kern="1200" dirty="0" smtClean="0">
                <a:solidFill>
                  <a:schemeClr val="tx1"/>
                </a:solidFill>
                <a:effectLst/>
                <a:latin typeface="+mn-lt"/>
                <a:ea typeface="+mn-ea"/>
                <a:cs typeface="+mn-cs"/>
              </a:rPr>
              <a:t>Passed</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To test an invalid fingerprint or face ID, click </a:t>
            </a:r>
            <a:r>
              <a:rPr lang="en-US" sz="1200" b="1" i="0" kern="1200" dirty="0" smtClean="0">
                <a:solidFill>
                  <a:schemeClr val="tx1"/>
                </a:solidFill>
                <a:effectLst/>
                <a:latin typeface="+mn-lt"/>
                <a:ea typeface="+mn-ea"/>
                <a:cs typeface="+mn-cs"/>
              </a:rPr>
              <a:t>Failed</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9B424B1-72C8-2B4D-9F73-E331D62CEDA5}" type="slidenum">
              <a:rPr lang="en-US" smtClean="0"/>
              <a:t>26</a:t>
            </a:fld>
            <a:endParaRPr lang="en-US"/>
          </a:p>
        </p:txBody>
      </p:sp>
    </p:spTree>
    <p:extLst>
      <p:ext uri="{BB962C8B-B14F-4D97-AF65-F5344CB8AC3E}">
        <p14:creationId xmlns:p14="http://schemas.microsoft.com/office/powerpoint/2010/main" val="605377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424B1-72C8-2B4D-9F73-E331D62CEDA5}" type="slidenum">
              <a:rPr lang="en-US" smtClean="0"/>
              <a:t>27</a:t>
            </a:fld>
            <a:endParaRPr lang="en-US"/>
          </a:p>
        </p:txBody>
      </p:sp>
    </p:spTree>
    <p:extLst>
      <p:ext uri="{BB962C8B-B14F-4D97-AF65-F5344CB8AC3E}">
        <p14:creationId xmlns:p14="http://schemas.microsoft.com/office/powerpoint/2010/main" val="39608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4</a:t>
            </a:fld>
            <a:endParaRPr lang="en-US"/>
          </a:p>
        </p:txBody>
      </p:sp>
    </p:spTree>
    <p:extLst>
      <p:ext uri="{BB962C8B-B14F-4D97-AF65-F5344CB8AC3E}">
        <p14:creationId xmlns:p14="http://schemas.microsoft.com/office/powerpoint/2010/main" val="3821780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5</a:t>
            </a:fld>
            <a:endParaRPr lang="en-US"/>
          </a:p>
        </p:txBody>
      </p:sp>
    </p:spTree>
    <p:extLst>
      <p:ext uri="{BB962C8B-B14F-4D97-AF65-F5344CB8AC3E}">
        <p14:creationId xmlns:p14="http://schemas.microsoft.com/office/powerpoint/2010/main" val="131311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6</a:t>
            </a:fld>
            <a:endParaRPr lang="en-US"/>
          </a:p>
        </p:txBody>
      </p:sp>
    </p:spTree>
    <p:extLst>
      <p:ext uri="{BB962C8B-B14F-4D97-AF65-F5344CB8AC3E}">
        <p14:creationId xmlns:p14="http://schemas.microsoft.com/office/powerpoint/2010/main" val="27965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7</a:t>
            </a:fld>
            <a:endParaRPr lang="en-US"/>
          </a:p>
        </p:txBody>
      </p:sp>
    </p:spTree>
    <p:extLst>
      <p:ext uri="{BB962C8B-B14F-4D97-AF65-F5344CB8AC3E}">
        <p14:creationId xmlns:p14="http://schemas.microsoft.com/office/powerpoint/2010/main" val="193092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8</a:t>
            </a:fld>
            <a:endParaRPr lang="en-US"/>
          </a:p>
        </p:txBody>
      </p:sp>
    </p:spTree>
    <p:extLst>
      <p:ext uri="{BB962C8B-B14F-4D97-AF65-F5344CB8AC3E}">
        <p14:creationId xmlns:p14="http://schemas.microsoft.com/office/powerpoint/2010/main" val="178870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w/ Asaf</a:t>
            </a:r>
          </a:p>
        </p:txBody>
      </p:sp>
      <p:sp>
        <p:nvSpPr>
          <p:cNvPr id="4" name="Slide Number Placeholder 3"/>
          <p:cNvSpPr>
            <a:spLocks noGrp="1"/>
          </p:cNvSpPr>
          <p:nvPr>
            <p:ph type="sldNum" sz="quarter" idx="5"/>
          </p:nvPr>
        </p:nvSpPr>
        <p:spPr/>
        <p:txBody>
          <a:bodyPr/>
          <a:lstStyle/>
          <a:p>
            <a:fld id="{49B424B1-72C8-2B4D-9F73-E331D62CEDA5}" type="slidenum">
              <a:rPr lang="en-US" smtClean="0"/>
              <a:t>9</a:t>
            </a:fld>
            <a:endParaRPr lang="en-US"/>
          </a:p>
        </p:txBody>
      </p:sp>
    </p:spTree>
    <p:extLst>
      <p:ext uri="{BB962C8B-B14F-4D97-AF65-F5344CB8AC3E}">
        <p14:creationId xmlns:p14="http://schemas.microsoft.com/office/powerpoint/2010/main" val="149788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B424B1-72C8-2B4D-9F73-E331D62CEDA5}" type="slidenum">
              <a:rPr lang="en-US" smtClean="0"/>
              <a:t>10</a:t>
            </a:fld>
            <a:endParaRPr lang="en-US"/>
          </a:p>
        </p:txBody>
      </p:sp>
    </p:spTree>
    <p:extLst>
      <p:ext uri="{BB962C8B-B14F-4D97-AF65-F5344CB8AC3E}">
        <p14:creationId xmlns:p14="http://schemas.microsoft.com/office/powerpoint/2010/main" val="298920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89723-9B66-3249-B152-9AE5B5C091FC}" type="datetimeFigureOut">
              <a:rPr lang="en-US" smtClean="0"/>
              <a:t>6/15/20</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a:extLst>
              <a:ext uri="{FF2B5EF4-FFF2-40B4-BE49-F238E27FC236}">
                <a16:creationId xmlns:a16="http://schemas.microsoft.com/office/drawing/2014/main" xmlns="" id="{E755796C-B5FF-E74E-A813-FA26F7BA605A}"/>
              </a:ext>
            </a:extLst>
          </p:cNvPr>
          <p:cNvSpPr txBox="1">
            <a:spLocks/>
          </p:cNvSpPr>
          <p:nvPr userDrawn="1"/>
        </p:nvSpPr>
        <p:spPr>
          <a:xfrm>
            <a:off x="87161" y="129552"/>
            <a:ext cx="55363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fld id="{A48D6DD8-E529-3D4C-A733-A30368C8924B}" type="slidenum">
              <a:rPr lang="en-US" sz="1000" smtClean="0">
                <a:solidFill>
                  <a:schemeClr val="bg1">
                    <a:lumMod val="65000"/>
                  </a:schemeClr>
                </a:solidFill>
                <a:latin typeface="+mn-lt"/>
                <a:ea typeface="Avenir Next" charset="0"/>
                <a:cs typeface="Avenir Next" charset="0"/>
              </a:rPr>
              <a:t>‹#›</a:t>
            </a:fld>
            <a:r>
              <a:rPr lang="en-US" sz="1000" dirty="0">
                <a:solidFill>
                  <a:schemeClr val="bg1">
                    <a:lumMod val="65000"/>
                  </a:schemeClr>
                </a:solidFill>
                <a:latin typeface="+mn-lt"/>
                <a:ea typeface="Avenir Next" charset="0"/>
                <a:cs typeface="Avenir Next" charset="0"/>
              </a:rPr>
              <a:t>  |  </a:t>
            </a:r>
            <a:r>
              <a:rPr lang="en-US" sz="1000" dirty="0" smtClean="0">
                <a:solidFill>
                  <a:schemeClr val="bg1">
                    <a:lumMod val="65000"/>
                  </a:schemeClr>
                </a:solidFill>
                <a:latin typeface="+mn-lt"/>
                <a:ea typeface="Avenir Next" charset="0"/>
                <a:cs typeface="Avenir Next" charset="0"/>
              </a:rPr>
              <a:t>Working with Devices</a:t>
            </a:r>
            <a:endParaRPr lang="en-US" sz="1000" dirty="0">
              <a:solidFill>
                <a:schemeClr val="bg1">
                  <a:lumMod val="65000"/>
                </a:schemeClr>
              </a:solidFill>
              <a:latin typeface="+mn-lt"/>
              <a:ea typeface="Avenir Next" charset="0"/>
              <a:cs typeface="Avenir Next" charset="0"/>
            </a:endParaRPr>
          </a:p>
        </p:txBody>
      </p:sp>
      <p:pic>
        <p:nvPicPr>
          <p:cNvPr id="8" name="Picture 7">
            <a:extLst>
              <a:ext uri="{FF2B5EF4-FFF2-40B4-BE49-F238E27FC236}">
                <a16:creationId xmlns:a16="http://schemas.microsoft.com/office/drawing/2014/main" xmlns="" id="{4A5B4DFE-A071-2740-BCB2-F012830BE0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804979" y="98656"/>
            <a:ext cx="244462" cy="296072"/>
          </a:xfrm>
          <a:prstGeom prst="rect">
            <a:avLst/>
          </a:prstGeom>
        </p:spPr>
      </p:pic>
      <p:sp>
        <p:nvSpPr>
          <p:cNvPr id="9" name="Title 1">
            <a:extLst>
              <a:ext uri="{FF2B5EF4-FFF2-40B4-BE49-F238E27FC236}">
                <a16:creationId xmlns:a16="http://schemas.microsoft.com/office/drawing/2014/main" xmlns="" id="{15CA9B89-9A2B-8F40-ABF0-9397D6535BDE}"/>
              </a:ext>
            </a:extLst>
          </p:cNvPr>
          <p:cNvSpPr txBox="1">
            <a:spLocks/>
          </p:cNvSpPr>
          <p:nvPr userDrawn="1"/>
        </p:nvSpPr>
        <p:spPr>
          <a:xfrm>
            <a:off x="6248399" y="129552"/>
            <a:ext cx="55363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000" err="1">
                <a:solidFill>
                  <a:srgbClr val="83BC41"/>
                </a:solidFill>
                <a:latin typeface="Avenir Next" charset="0"/>
                <a:ea typeface="Avenir Next" charset="0"/>
                <a:cs typeface="Avenir Next" charset="0"/>
              </a:rPr>
              <a:t>perfecto.io</a:t>
            </a:r>
            <a:endParaRPr lang="en-US" sz="1000">
              <a:solidFill>
                <a:srgbClr val="83BC41"/>
              </a:solidFill>
              <a:latin typeface="Avenir Next" charset="0"/>
              <a:ea typeface="Avenir Next" charset="0"/>
              <a:cs typeface="Avenir Next" charset="0"/>
            </a:endParaRPr>
          </a:p>
        </p:txBody>
      </p:sp>
    </p:spTree>
    <p:extLst>
      <p:ext uri="{BB962C8B-B14F-4D97-AF65-F5344CB8AC3E}">
        <p14:creationId xmlns:p14="http://schemas.microsoft.com/office/powerpoint/2010/main" val="64976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89723-9B66-3249-B152-9AE5B5C091FC}" type="datetimeFigureOut">
              <a:rPr lang="en-US" smtClean="0"/>
              <a:t>6/15/20</a:t>
            </a:fld>
            <a:endParaRPr lang="en-US"/>
          </a:p>
        </p:txBody>
      </p:sp>
      <p:sp>
        <p:nvSpPr>
          <p:cNvPr id="5" name="Footer Placeholder 4"/>
          <p:cNvSpPr>
            <a:spLocks noGrp="1"/>
          </p:cNvSpPr>
          <p:nvPr>
            <p:ph type="ftr" sz="quarter" idx="11"/>
          </p:nvPr>
        </p:nvSpPr>
        <p:spPr/>
        <p:txBody>
          <a:bodyPr/>
          <a:lstStyle/>
          <a:p>
            <a:endParaRPr lang="en-US" dirty="0"/>
          </a:p>
        </p:txBody>
      </p:sp>
      <p:sp>
        <p:nvSpPr>
          <p:cNvPr id="7" name="Title 1">
            <a:extLst>
              <a:ext uri="{FF2B5EF4-FFF2-40B4-BE49-F238E27FC236}">
                <a16:creationId xmlns:a16="http://schemas.microsoft.com/office/drawing/2014/main" xmlns="" id="{C092B1AE-94C0-6C44-A654-4128848CBA61}"/>
              </a:ext>
            </a:extLst>
          </p:cNvPr>
          <p:cNvSpPr txBox="1">
            <a:spLocks/>
          </p:cNvSpPr>
          <p:nvPr userDrawn="1"/>
        </p:nvSpPr>
        <p:spPr>
          <a:xfrm>
            <a:off x="87161"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fld id="{A48D6DD8-E529-3D4C-A733-A30368C8924B}" type="slidenum">
              <a:rPr lang="en-US" sz="1000" smtClean="0">
                <a:solidFill>
                  <a:schemeClr val="bg1">
                    <a:lumMod val="65000"/>
                  </a:schemeClr>
                </a:solidFill>
                <a:latin typeface="+mn-lt"/>
                <a:ea typeface="Avenir Next" charset="0"/>
                <a:cs typeface="Avenir Next" charset="0"/>
              </a:rPr>
              <a:pPr/>
              <a:t>‹#›</a:t>
            </a:fld>
            <a:r>
              <a:rPr lang="en-US" sz="1000" dirty="0">
                <a:solidFill>
                  <a:schemeClr val="bg1">
                    <a:lumMod val="65000"/>
                  </a:schemeClr>
                </a:solidFill>
                <a:latin typeface="+mn-lt"/>
                <a:ea typeface="Avenir Next" charset="0"/>
                <a:cs typeface="Avenir Next" charset="0"/>
              </a:rPr>
              <a:t>  </a:t>
            </a:r>
            <a:r>
              <a:rPr lang="en-US" sz="1000" kern="1200" dirty="0" smtClean="0">
                <a:solidFill>
                  <a:schemeClr val="bg1">
                    <a:lumMod val="65000"/>
                  </a:schemeClr>
                </a:solidFill>
                <a:latin typeface="+mj-lt"/>
                <a:ea typeface="Avenir Next" charset="0"/>
                <a:cs typeface="Avenir Next" charset="0"/>
              </a:rPr>
              <a:t>|  Working with Devices</a:t>
            </a:r>
            <a:endParaRPr lang="en-US" sz="1000" kern="1200" dirty="0">
              <a:solidFill>
                <a:schemeClr val="bg1">
                  <a:lumMod val="65000"/>
                </a:schemeClr>
              </a:solidFill>
              <a:latin typeface="+mj-lt"/>
              <a:ea typeface="Avenir Next" charset="0"/>
              <a:cs typeface="Avenir Next" charset="0"/>
            </a:endParaRPr>
          </a:p>
        </p:txBody>
      </p:sp>
      <p:pic>
        <p:nvPicPr>
          <p:cNvPr id="8" name="Picture 7">
            <a:extLst>
              <a:ext uri="{FF2B5EF4-FFF2-40B4-BE49-F238E27FC236}">
                <a16:creationId xmlns:a16="http://schemas.microsoft.com/office/drawing/2014/main" xmlns="" id="{DB993BCA-B856-3445-9D1A-F5107A32E8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804979" y="98656"/>
            <a:ext cx="244462" cy="296072"/>
          </a:xfrm>
          <a:prstGeom prst="rect">
            <a:avLst/>
          </a:prstGeom>
        </p:spPr>
      </p:pic>
      <p:sp>
        <p:nvSpPr>
          <p:cNvPr id="9" name="Title 1">
            <a:extLst>
              <a:ext uri="{FF2B5EF4-FFF2-40B4-BE49-F238E27FC236}">
                <a16:creationId xmlns:a16="http://schemas.microsoft.com/office/drawing/2014/main" xmlns="" id="{546BD506-24C4-654F-AE12-60EBAC69BF83}"/>
              </a:ext>
            </a:extLst>
          </p:cNvPr>
          <p:cNvSpPr txBox="1">
            <a:spLocks/>
          </p:cNvSpPr>
          <p:nvPr userDrawn="1"/>
        </p:nvSpPr>
        <p:spPr>
          <a:xfrm>
            <a:off x="6248399" y="129552"/>
            <a:ext cx="55363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000">
                <a:solidFill>
                  <a:srgbClr val="83BC41"/>
                </a:solidFill>
                <a:latin typeface="Avenir Next" charset="0"/>
                <a:ea typeface="Avenir Next" charset="0"/>
                <a:cs typeface="Avenir Next" charset="0"/>
              </a:rPr>
              <a:t>perfectomobile.com</a:t>
            </a:r>
          </a:p>
        </p:txBody>
      </p:sp>
    </p:spTree>
    <p:extLst>
      <p:ext uri="{BB962C8B-B14F-4D97-AF65-F5344CB8AC3E}">
        <p14:creationId xmlns:p14="http://schemas.microsoft.com/office/powerpoint/2010/main" val="61170691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89723-9B66-3249-B152-9AE5B5C091FC}" type="datetimeFigureOut">
              <a:rPr lang="en-US" smtClean="0"/>
              <a:t>6/15/20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FDAF8-AB76-4F48-A25C-EADD767F41D5}" type="slidenum">
              <a:rPr lang="en-US" smtClean="0"/>
              <a:t>‹#›</a:t>
            </a:fld>
            <a:endParaRPr lang="en-US"/>
          </a:p>
        </p:txBody>
      </p:sp>
    </p:spTree>
    <p:extLst>
      <p:ext uri="{BB962C8B-B14F-4D97-AF65-F5344CB8AC3E}">
        <p14:creationId xmlns:p14="http://schemas.microsoft.com/office/powerpoint/2010/main" val="46704959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6.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26.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developers.perfectomobile.com/display/PD/Selenium"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upport.perfecto.io/"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504ED8-A963-5D40-AE5C-D63BA38AF433}"/>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xmlns="" id="{47AAD91E-F479-7D4E-A9CB-5BA321F3CA11}"/>
              </a:ext>
            </a:extLst>
          </p:cNvPr>
          <p:cNvSpPr txBox="1">
            <a:spLocks/>
          </p:cNvSpPr>
          <p:nvPr/>
        </p:nvSpPr>
        <p:spPr>
          <a:xfrm>
            <a:off x="0" y="1806087"/>
            <a:ext cx="12192000" cy="677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smtClean="0">
                <a:solidFill>
                  <a:schemeClr val="bg1"/>
                </a:solidFill>
                <a:ea typeface="Avenir Next" charset="0"/>
                <a:cs typeface="Avenir Next" charset="0"/>
              </a:rPr>
              <a:t>Working with Devices</a:t>
            </a:r>
            <a:endParaRPr lang="en-US" sz="4400" dirty="0">
              <a:solidFill>
                <a:schemeClr val="bg1"/>
              </a:solidFill>
              <a:ea typeface="Avenir Next" charset="0"/>
              <a:cs typeface="Avenir Next" charset="0"/>
            </a:endParaRPr>
          </a:p>
        </p:txBody>
      </p:sp>
      <p:pic>
        <p:nvPicPr>
          <p:cNvPr id="10" name="Picture 9">
            <a:extLst>
              <a:ext uri="{FF2B5EF4-FFF2-40B4-BE49-F238E27FC236}">
                <a16:creationId xmlns:a16="http://schemas.microsoft.com/office/drawing/2014/main" xmlns="" id="{56412036-5EE8-8540-9E66-DFA87CC682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b="-2397"/>
          <a:stretch/>
        </p:blipFill>
        <p:spPr>
          <a:xfrm>
            <a:off x="4694698" y="286649"/>
            <a:ext cx="2522712" cy="1090459"/>
          </a:xfrm>
          <a:prstGeom prst="rect">
            <a:avLst/>
          </a:prstGeom>
          <a:effectLst/>
        </p:spPr>
      </p:pic>
    </p:spTree>
    <p:extLst>
      <p:ext uri="{BB962C8B-B14F-4D97-AF65-F5344CB8AC3E}">
        <p14:creationId xmlns:p14="http://schemas.microsoft.com/office/powerpoint/2010/main" val="2138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10D90BE-61B0-9042-B80A-2F8EEE9C34C3}"/>
              </a:ext>
            </a:extLst>
          </p:cNvPr>
          <p:cNvGrpSpPr/>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xmlns="" id="{6D67E7F3-69EB-374F-8D33-F3885E14B83C}"/>
                </a:ext>
              </a:extLst>
            </p:cNvPr>
            <p:cNvSpPr/>
            <p:nvPr/>
          </p:nvSpPr>
          <p:spPr>
            <a:xfrm>
              <a:off x="0" y="0"/>
              <a:ext cx="12192000" cy="6858000"/>
            </a:xfrm>
            <a:prstGeom prst="rect">
              <a:avLst/>
            </a:prstGeom>
            <a:solidFill>
              <a:srgbClr val="9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E3097139-324B-D047-9B0F-BAAA9D1ED5E1}"/>
                </a:ext>
              </a:extLst>
            </p:cNvPr>
            <p:cNvPicPr>
              <a:picLocks noChangeAspect="1"/>
            </p:cNvPicPr>
            <p:nvPr/>
          </p:nvPicPr>
          <p:blipFill>
            <a:blip r:embed="rId3"/>
            <a:stretch>
              <a:fillRect/>
            </a:stretch>
          </p:blipFill>
          <p:spPr>
            <a:xfrm>
              <a:off x="0" y="0"/>
              <a:ext cx="12192000" cy="6858000"/>
            </a:xfrm>
            <a:prstGeom prst="rect">
              <a:avLst/>
            </a:prstGeom>
          </p:spPr>
        </p:pic>
      </p:grpSp>
      <p:sp>
        <p:nvSpPr>
          <p:cNvPr id="13" name="Title 1">
            <a:extLst>
              <a:ext uri="{FF2B5EF4-FFF2-40B4-BE49-F238E27FC236}">
                <a16:creationId xmlns:a16="http://schemas.microsoft.com/office/drawing/2014/main" xmlns="" id="{6E74A92E-D5DE-5C44-89EB-F98A5EB1D9AD}"/>
              </a:ext>
            </a:extLst>
          </p:cNvPr>
          <p:cNvSpPr txBox="1">
            <a:spLocks/>
          </p:cNvSpPr>
          <p:nvPr/>
        </p:nvSpPr>
        <p:spPr>
          <a:xfrm>
            <a:off x="0" y="2868435"/>
            <a:ext cx="12192000" cy="560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bg1"/>
                </a:solidFill>
              </a:rPr>
              <a:t>Device Operations</a:t>
            </a:r>
            <a:endParaRPr lang="en-US" sz="3200" dirty="0">
              <a:solidFill>
                <a:schemeClr val="bg1"/>
              </a:solidFill>
            </a:endParaRPr>
          </a:p>
        </p:txBody>
      </p:sp>
    </p:spTree>
    <p:extLst>
      <p:ext uri="{BB962C8B-B14F-4D97-AF65-F5344CB8AC3E}">
        <p14:creationId xmlns:p14="http://schemas.microsoft.com/office/powerpoint/2010/main" val="192885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658042"/>
            <a:ext cx="4271750" cy="560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Selecting Devices</a:t>
            </a:r>
            <a:endParaRPr lang="en-US" sz="3200" dirty="0">
              <a:solidFill>
                <a:srgbClr val="83BC41"/>
              </a:solidFill>
              <a:ea typeface="Avenir Next" charset="0"/>
              <a:cs typeface="Avenir Next" charset="0"/>
            </a:endParaRPr>
          </a:p>
        </p:txBody>
      </p:sp>
      <p:sp>
        <p:nvSpPr>
          <p:cNvPr id="8" name="Rectangle 7">
            <a:extLst>
              <a:ext uri="{FF2B5EF4-FFF2-40B4-BE49-F238E27FC236}">
                <a16:creationId xmlns:a16="http://schemas.microsoft.com/office/drawing/2014/main" xmlns="" id="{8FDA1AE7-7749-294D-B8B6-540BF142D391}"/>
              </a:ext>
            </a:extLst>
          </p:cNvPr>
          <p:cNvSpPr/>
          <p:nvPr/>
        </p:nvSpPr>
        <p:spPr>
          <a:xfrm>
            <a:off x="5057220" y="3339950"/>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pic>
        <p:nvPicPr>
          <p:cNvPr id="9" name="Content Placeholder 4">
            <a:extLst>
              <a:ext uri="{FF2B5EF4-FFF2-40B4-BE49-F238E27FC236}">
                <a16:creationId xmlns:a16="http://schemas.microsoft.com/office/drawing/2014/main" xmlns="" id="{EBC5107F-8399-9B4B-AFB8-ABB13015CD6A}"/>
              </a:ext>
            </a:extLst>
          </p:cNvPr>
          <p:cNvPicPr>
            <a:picLocks noGrp="1" noChangeAspect="1"/>
          </p:cNvPicPr>
          <p:nvPr>
            <p:ph idx="1"/>
          </p:nvPr>
        </p:nvPicPr>
        <p:blipFill>
          <a:blip r:embed="rId3"/>
          <a:stretch>
            <a:fillRect/>
          </a:stretch>
        </p:blipFill>
        <p:spPr>
          <a:xfrm>
            <a:off x="1897480" y="1687896"/>
            <a:ext cx="8397035" cy="4042772"/>
          </a:xfrm>
        </p:spPr>
      </p:pic>
      <p:sp>
        <p:nvSpPr>
          <p:cNvPr id="11"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smtClean="0">
                <a:solidFill>
                  <a:schemeClr val="bg1">
                    <a:lumMod val="65000"/>
                  </a:schemeClr>
                </a:solidFill>
                <a:latin typeface="+mn-lt"/>
                <a:ea typeface="Avenir Next" charset="0"/>
                <a:cs typeface="Avenir Next" charset="0"/>
              </a:rPr>
              <a:t>Device Operations</a:t>
            </a:r>
            <a:endParaRPr lang="en-US" sz="1000" dirty="0">
              <a:solidFill>
                <a:schemeClr val="bg1">
                  <a:lumMod val="65000"/>
                </a:schemeClr>
              </a:solidFill>
              <a:latin typeface="+mn-lt"/>
              <a:ea typeface="Avenir Next" charset="0"/>
              <a:cs typeface="Avenir Next" charset="0"/>
            </a:endParaRPr>
          </a:p>
        </p:txBody>
      </p:sp>
    </p:spTree>
    <p:extLst>
      <p:ext uri="{BB962C8B-B14F-4D97-AF65-F5344CB8AC3E}">
        <p14:creationId xmlns:p14="http://schemas.microsoft.com/office/powerpoint/2010/main" val="204966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658042"/>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Selecting Devices Continued</a:t>
            </a:r>
            <a:endParaRPr lang="en-US" sz="3200" dirty="0">
              <a:solidFill>
                <a:srgbClr val="83BC41"/>
              </a:solidFill>
              <a:ea typeface="Avenir Next" charset="0"/>
              <a:cs typeface="Avenir Next" charset="0"/>
            </a:endParaRPr>
          </a:p>
        </p:txBody>
      </p:sp>
      <p:sp>
        <p:nvSpPr>
          <p:cNvPr id="8" name="Rectangle 7">
            <a:extLst>
              <a:ext uri="{FF2B5EF4-FFF2-40B4-BE49-F238E27FC236}">
                <a16:creationId xmlns:a16="http://schemas.microsoft.com/office/drawing/2014/main" xmlns="" id="{8FDA1AE7-7749-294D-B8B6-540BF142D391}"/>
              </a:ext>
            </a:extLst>
          </p:cNvPr>
          <p:cNvSpPr/>
          <p:nvPr/>
        </p:nvSpPr>
        <p:spPr>
          <a:xfrm>
            <a:off x="5057220" y="3339950"/>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2" name="Content Placeholder 1"/>
          <p:cNvSpPr>
            <a:spLocks noGrp="1"/>
          </p:cNvSpPr>
          <p:nvPr>
            <p:ph idx="1"/>
          </p:nvPr>
        </p:nvSpPr>
        <p:spPr>
          <a:xfrm>
            <a:off x="838200" y="1825625"/>
            <a:ext cx="6031723" cy="3811311"/>
          </a:xfrm>
        </p:spPr>
        <p:txBody>
          <a:bodyPr/>
          <a:lstStyle/>
          <a:p>
            <a:r>
              <a:rPr lang="en-US" dirty="0"/>
              <a:t>Devices can be view by OS or type (Mobile, Web)</a:t>
            </a:r>
          </a:p>
          <a:p>
            <a:r>
              <a:rPr lang="en-US" dirty="0"/>
              <a:t>The Recent devices group shows all the latest devices that were used. </a:t>
            </a:r>
          </a:p>
          <a:p>
            <a:r>
              <a:rPr lang="en-US" dirty="0"/>
              <a:t>For Each device a detailed view provides all properties &amp; capabilities</a:t>
            </a:r>
          </a:p>
          <a:p>
            <a:endParaRPr lang="en-US" dirty="0"/>
          </a:p>
        </p:txBody>
      </p:sp>
      <p:pic>
        <p:nvPicPr>
          <p:cNvPr id="10" name="Picture 9">
            <a:extLst>
              <a:ext uri="{FF2B5EF4-FFF2-40B4-BE49-F238E27FC236}">
                <a16:creationId xmlns:a16="http://schemas.microsoft.com/office/drawing/2014/main" xmlns="" id="{0E8144FF-3325-724A-A81F-2C196FC70F3B}"/>
              </a:ext>
            </a:extLst>
          </p:cNvPr>
          <p:cNvPicPr>
            <a:picLocks noChangeAspect="1"/>
          </p:cNvPicPr>
          <p:nvPr/>
        </p:nvPicPr>
        <p:blipFill>
          <a:blip r:embed="rId3"/>
          <a:stretch>
            <a:fillRect/>
          </a:stretch>
        </p:blipFill>
        <p:spPr>
          <a:xfrm>
            <a:off x="7134776" y="1781628"/>
            <a:ext cx="4201770" cy="3855308"/>
          </a:xfrm>
          <a:prstGeom prst="rect">
            <a:avLst/>
          </a:prstGeom>
        </p:spPr>
      </p:pic>
      <p:sp>
        <p:nvSpPr>
          <p:cNvPr id="11"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smtClean="0">
                <a:solidFill>
                  <a:schemeClr val="bg1">
                    <a:lumMod val="65000"/>
                  </a:schemeClr>
                </a:solidFill>
                <a:latin typeface="+mn-lt"/>
                <a:ea typeface="Avenir Next" charset="0"/>
                <a:cs typeface="Avenir Next" charset="0"/>
              </a:rPr>
              <a:t>Device Operations</a:t>
            </a:r>
            <a:endParaRPr lang="en-US" sz="1000" dirty="0">
              <a:solidFill>
                <a:schemeClr val="bg1">
                  <a:lumMod val="65000"/>
                </a:schemeClr>
              </a:solidFill>
              <a:latin typeface="+mn-lt"/>
              <a:ea typeface="Avenir Next" charset="0"/>
              <a:cs typeface="Avenir Next" charset="0"/>
            </a:endParaRPr>
          </a:p>
        </p:txBody>
      </p:sp>
    </p:spTree>
    <p:extLst>
      <p:ext uri="{BB962C8B-B14F-4D97-AF65-F5344CB8AC3E}">
        <p14:creationId xmlns:p14="http://schemas.microsoft.com/office/powerpoint/2010/main" val="109711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658042"/>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List View &amp; Search</a:t>
            </a:r>
            <a:endParaRPr lang="en-US" sz="3200" dirty="0">
              <a:solidFill>
                <a:srgbClr val="83BC41"/>
              </a:solidFill>
              <a:ea typeface="Avenir Next" charset="0"/>
              <a:cs typeface="Avenir Next" charset="0"/>
            </a:endParaRPr>
          </a:p>
        </p:txBody>
      </p:sp>
      <p:sp>
        <p:nvSpPr>
          <p:cNvPr id="8" name="Rectangle 7">
            <a:extLst>
              <a:ext uri="{FF2B5EF4-FFF2-40B4-BE49-F238E27FC236}">
                <a16:creationId xmlns:a16="http://schemas.microsoft.com/office/drawing/2014/main" xmlns="" id="{8FDA1AE7-7749-294D-B8B6-540BF142D391}"/>
              </a:ext>
            </a:extLst>
          </p:cNvPr>
          <p:cNvSpPr/>
          <p:nvPr/>
        </p:nvSpPr>
        <p:spPr>
          <a:xfrm>
            <a:off x="5057220" y="3339950"/>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2" name="Content Placeholder 1"/>
          <p:cNvSpPr>
            <a:spLocks noGrp="1"/>
          </p:cNvSpPr>
          <p:nvPr>
            <p:ph idx="1"/>
          </p:nvPr>
        </p:nvSpPr>
        <p:spPr>
          <a:xfrm>
            <a:off x="838200" y="1781629"/>
            <a:ext cx="3419007" cy="3855307"/>
          </a:xfrm>
        </p:spPr>
        <p:txBody>
          <a:bodyPr/>
          <a:lstStyle/>
          <a:p>
            <a:r>
              <a:rPr lang="en-US" dirty="0"/>
              <a:t>The list view shows a simple list of devices with status. </a:t>
            </a:r>
          </a:p>
          <a:p>
            <a:r>
              <a:rPr lang="en-US" dirty="0"/>
              <a:t>The search box allows typing in the device required. </a:t>
            </a:r>
          </a:p>
          <a:p>
            <a:endParaRPr lang="en-US" dirty="0"/>
          </a:p>
        </p:txBody>
      </p:sp>
      <p:pic>
        <p:nvPicPr>
          <p:cNvPr id="11" name="Picture 10">
            <a:extLst>
              <a:ext uri="{FF2B5EF4-FFF2-40B4-BE49-F238E27FC236}">
                <a16:creationId xmlns:a16="http://schemas.microsoft.com/office/drawing/2014/main" xmlns="" id="{DE5B7AF5-02BD-FC40-B14B-5F9F67AA4634}"/>
              </a:ext>
            </a:extLst>
          </p:cNvPr>
          <p:cNvPicPr>
            <a:picLocks noChangeAspect="1"/>
          </p:cNvPicPr>
          <p:nvPr/>
        </p:nvPicPr>
        <p:blipFill>
          <a:blip r:embed="rId3"/>
          <a:stretch>
            <a:fillRect/>
          </a:stretch>
        </p:blipFill>
        <p:spPr>
          <a:xfrm>
            <a:off x="4648046" y="1354798"/>
            <a:ext cx="7167654" cy="4282138"/>
          </a:xfrm>
          <a:prstGeom prst="rect">
            <a:avLst/>
          </a:prstGeom>
        </p:spPr>
      </p:pic>
      <p:sp>
        <p:nvSpPr>
          <p:cNvPr id="13"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smtClean="0">
                <a:solidFill>
                  <a:schemeClr val="bg1">
                    <a:lumMod val="65000"/>
                  </a:schemeClr>
                </a:solidFill>
                <a:latin typeface="+mn-lt"/>
                <a:ea typeface="Avenir Next" charset="0"/>
                <a:cs typeface="Avenir Next" charset="0"/>
              </a:rPr>
              <a:t>Device Operations</a:t>
            </a:r>
            <a:endParaRPr lang="en-US" sz="1000" dirty="0">
              <a:solidFill>
                <a:schemeClr val="bg1">
                  <a:lumMod val="65000"/>
                </a:schemeClr>
              </a:solidFill>
              <a:latin typeface="+mn-lt"/>
              <a:ea typeface="Avenir Next" charset="0"/>
              <a:cs typeface="Avenir Next" charset="0"/>
            </a:endParaRPr>
          </a:p>
        </p:txBody>
      </p:sp>
    </p:spTree>
    <p:extLst>
      <p:ext uri="{BB962C8B-B14F-4D97-AF65-F5344CB8AC3E}">
        <p14:creationId xmlns:p14="http://schemas.microsoft.com/office/powerpoint/2010/main" val="124488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658042"/>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Selecting Web Devices</a:t>
            </a:r>
            <a:endParaRPr lang="en-US" sz="3200" dirty="0">
              <a:solidFill>
                <a:srgbClr val="83BC41"/>
              </a:solidFill>
              <a:ea typeface="Avenir Next" charset="0"/>
              <a:cs typeface="Avenir Next" charset="0"/>
            </a:endParaRPr>
          </a:p>
        </p:txBody>
      </p:sp>
      <p:sp>
        <p:nvSpPr>
          <p:cNvPr id="8" name="Rectangle 7">
            <a:extLst>
              <a:ext uri="{FF2B5EF4-FFF2-40B4-BE49-F238E27FC236}">
                <a16:creationId xmlns:a16="http://schemas.microsoft.com/office/drawing/2014/main" xmlns="" id="{8FDA1AE7-7749-294D-B8B6-540BF142D391}"/>
              </a:ext>
            </a:extLst>
          </p:cNvPr>
          <p:cNvSpPr/>
          <p:nvPr/>
        </p:nvSpPr>
        <p:spPr>
          <a:xfrm>
            <a:off x="5057220" y="3339950"/>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4" name="Content Placeholder 3"/>
          <p:cNvSpPr>
            <a:spLocks noGrp="1"/>
          </p:cNvSpPr>
          <p:nvPr>
            <p:ph idx="1"/>
          </p:nvPr>
        </p:nvSpPr>
        <p:spPr>
          <a:xfrm>
            <a:off x="838200" y="1354798"/>
            <a:ext cx="6296576" cy="4822165"/>
          </a:xfrm>
        </p:spPr>
        <p:txBody>
          <a:bodyPr>
            <a:normAutofit/>
          </a:bodyPr>
          <a:lstStyle/>
          <a:p>
            <a:r>
              <a:rPr lang="en-US" dirty="0"/>
              <a:t>Web instances are created on the fly</a:t>
            </a:r>
          </a:p>
          <a:p>
            <a:r>
              <a:rPr lang="en-US" dirty="0"/>
              <a:t>Click on Web from the folder list and then open a new web session. </a:t>
            </a:r>
          </a:p>
          <a:p>
            <a:r>
              <a:rPr lang="en-US" dirty="0"/>
              <a:t>Select the instance type</a:t>
            </a:r>
          </a:p>
          <a:p>
            <a:pPr lvl="1"/>
            <a:r>
              <a:rPr lang="en-US" dirty="0"/>
              <a:t>OS</a:t>
            </a:r>
          </a:p>
          <a:p>
            <a:pPr lvl="1"/>
            <a:r>
              <a:rPr lang="en-US" dirty="0"/>
              <a:t>Resolution</a:t>
            </a:r>
          </a:p>
          <a:p>
            <a:pPr lvl="1"/>
            <a:r>
              <a:rPr lang="en-US" dirty="0"/>
              <a:t>Region</a:t>
            </a:r>
          </a:p>
          <a:p>
            <a:pPr lvl="1"/>
            <a:r>
              <a:rPr lang="en-US" dirty="0"/>
              <a:t>Browser</a:t>
            </a:r>
          </a:p>
          <a:p>
            <a:pPr lvl="1"/>
            <a:r>
              <a:rPr lang="en-US" dirty="0"/>
              <a:t>Browser Version</a:t>
            </a:r>
          </a:p>
          <a:p>
            <a:r>
              <a:rPr lang="en-US" dirty="0"/>
              <a:t>Copy Capabilities or Launch</a:t>
            </a:r>
          </a:p>
        </p:txBody>
      </p:sp>
      <p:pic>
        <p:nvPicPr>
          <p:cNvPr id="11" name="Picture 10">
            <a:extLst>
              <a:ext uri="{FF2B5EF4-FFF2-40B4-BE49-F238E27FC236}">
                <a16:creationId xmlns:a16="http://schemas.microsoft.com/office/drawing/2014/main" xmlns="" id="{8AA37683-96AC-6E4A-B4E4-AE747DD84D75}"/>
              </a:ext>
            </a:extLst>
          </p:cNvPr>
          <p:cNvPicPr>
            <a:picLocks noChangeAspect="1"/>
          </p:cNvPicPr>
          <p:nvPr/>
        </p:nvPicPr>
        <p:blipFill>
          <a:blip r:embed="rId3"/>
          <a:stretch>
            <a:fillRect/>
          </a:stretch>
        </p:blipFill>
        <p:spPr>
          <a:xfrm>
            <a:off x="7546848" y="1481921"/>
            <a:ext cx="4104734" cy="4445174"/>
          </a:xfrm>
          <a:prstGeom prst="rect">
            <a:avLst/>
          </a:prstGeom>
        </p:spPr>
      </p:pic>
      <p:sp>
        <p:nvSpPr>
          <p:cNvPr id="13"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smtClean="0">
                <a:solidFill>
                  <a:schemeClr val="bg1">
                    <a:lumMod val="65000"/>
                  </a:schemeClr>
                </a:solidFill>
                <a:latin typeface="+mn-lt"/>
                <a:ea typeface="Avenir Next" charset="0"/>
                <a:cs typeface="Avenir Next" charset="0"/>
              </a:rPr>
              <a:t>Device Operations</a:t>
            </a:r>
            <a:endParaRPr lang="en-US" sz="1000" dirty="0">
              <a:solidFill>
                <a:schemeClr val="bg1">
                  <a:lumMod val="65000"/>
                </a:schemeClr>
              </a:solidFill>
              <a:latin typeface="+mn-lt"/>
              <a:ea typeface="Avenir Next" charset="0"/>
              <a:cs typeface="Avenir Next" charset="0"/>
            </a:endParaRPr>
          </a:p>
        </p:txBody>
      </p:sp>
    </p:spTree>
    <p:extLst>
      <p:ext uri="{BB962C8B-B14F-4D97-AF65-F5344CB8AC3E}">
        <p14:creationId xmlns:p14="http://schemas.microsoft.com/office/powerpoint/2010/main" val="206598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490344"/>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Web Selection</a:t>
            </a:r>
            <a:endParaRPr lang="en-US" sz="3200" dirty="0">
              <a:solidFill>
                <a:srgbClr val="83BC41"/>
              </a:solidFill>
              <a:ea typeface="Avenir Next" charset="0"/>
              <a:cs typeface="Avenir Next" charset="0"/>
            </a:endParaRPr>
          </a:p>
        </p:txBody>
      </p:sp>
      <p:sp>
        <p:nvSpPr>
          <p:cNvPr id="8" name="Rectangle 7">
            <a:extLst>
              <a:ext uri="{FF2B5EF4-FFF2-40B4-BE49-F238E27FC236}">
                <a16:creationId xmlns:a16="http://schemas.microsoft.com/office/drawing/2014/main" xmlns="" id="{8FDA1AE7-7749-294D-B8B6-540BF142D391}"/>
              </a:ext>
            </a:extLst>
          </p:cNvPr>
          <p:cNvSpPr/>
          <p:nvPr/>
        </p:nvSpPr>
        <p:spPr>
          <a:xfrm>
            <a:off x="5057220" y="3339950"/>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pic>
        <p:nvPicPr>
          <p:cNvPr id="11" name="Content Placeholder 4">
            <a:extLst>
              <a:ext uri="{FF2B5EF4-FFF2-40B4-BE49-F238E27FC236}">
                <a16:creationId xmlns:a16="http://schemas.microsoft.com/office/drawing/2014/main" xmlns="" id="{D132931E-670F-D143-8F2C-F0BEBBA46E4D}"/>
              </a:ext>
            </a:extLst>
          </p:cNvPr>
          <p:cNvPicPr>
            <a:picLocks noGrp="1" noChangeAspect="1"/>
          </p:cNvPicPr>
          <p:nvPr>
            <p:ph idx="1"/>
          </p:nvPr>
        </p:nvPicPr>
        <p:blipFill>
          <a:blip r:embed="rId3"/>
          <a:stretch>
            <a:fillRect/>
          </a:stretch>
        </p:blipFill>
        <p:spPr>
          <a:xfrm>
            <a:off x="2469852" y="1146525"/>
            <a:ext cx="6943636" cy="4553760"/>
          </a:xfrm>
        </p:spPr>
      </p:pic>
      <p:sp>
        <p:nvSpPr>
          <p:cNvPr id="13"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smtClean="0">
                <a:solidFill>
                  <a:schemeClr val="bg1">
                    <a:lumMod val="65000"/>
                  </a:schemeClr>
                </a:solidFill>
                <a:latin typeface="+mn-lt"/>
                <a:ea typeface="Avenir Next" charset="0"/>
                <a:cs typeface="Avenir Next" charset="0"/>
              </a:rPr>
              <a:t>Device Operations</a:t>
            </a:r>
            <a:endParaRPr lang="en-US" sz="1000" dirty="0">
              <a:solidFill>
                <a:schemeClr val="bg1">
                  <a:lumMod val="65000"/>
                </a:schemeClr>
              </a:solidFill>
              <a:latin typeface="+mn-lt"/>
              <a:ea typeface="Avenir Next" charset="0"/>
              <a:cs typeface="Avenir Next" charset="0"/>
            </a:endParaRPr>
          </a:p>
        </p:txBody>
      </p:sp>
    </p:spTree>
    <p:extLst>
      <p:ext uri="{BB962C8B-B14F-4D97-AF65-F5344CB8AC3E}">
        <p14:creationId xmlns:p14="http://schemas.microsoft.com/office/powerpoint/2010/main" val="92831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658042"/>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Selecting Devices Continued</a:t>
            </a:r>
            <a:endParaRPr lang="en-US" sz="3200" dirty="0">
              <a:solidFill>
                <a:srgbClr val="83BC41"/>
              </a:solidFill>
              <a:ea typeface="Avenir Next" charset="0"/>
              <a:cs typeface="Avenir Next" charset="0"/>
            </a:endParaRPr>
          </a:p>
        </p:txBody>
      </p:sp>
      <p:sp>
        <p:nvSpPr>
          <p:cNvPr id="8" name="Rectangle 7">
            <a:extLst>
              <a:ext uri="{FF2B5EF4-FFF2-40B4-BE49-F238E27FC236}">
                <a16:creationId xmlns:a16="http://schemas.microsoft.com/office/drawing/2014/main" xmlns="" id="{8FDA1AE7-7749-294D-B8B6-540BF142D391}"/>
              </a:ext>
            </a:extLst>
          </p:cNvPr>
          <p:cNvSpPr/>
          <p:nvPr/>
        </p:nvSpPr>
        <p:spPr>
          <a:xfrm>
            <a:off x="5057220" y="3339950"/>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2" name="Content Placeholder 1"/>
          <p:cNvSpPr>
            <a:spLocks noGrp="1"/>
          </p:cNvSpPr>
          <p:nvPr>
            <p:ph idx="1"/>
          </p:nvPr>
        </p:nvSpPr>
        <p:spPr>
          <a:xfrm>
            <a:off x="838200" y="1825625"/>
            <a:ext cx="6031723" cy="3811311"/>
          </a:xfrm>
        </p:spPr>
        <p:txBody>
          <a:bodyPr/>
          <a:lstStyle/>
          <a:p>
            <a:r>
              <a:rPr lang="en-US" dirty="0"/>
              <a:t>Devices can be view by OS or type (Mobile, Web)</a:t>
            </a:r>
          </a:p>
          <a:p>
            <a:r>
              <a:rPr lang="en-US" dirty="0"/>
              <a:t>The Recent devices group shows all the latest devices that were used. </a:t>
            </a:r>
          </a:p>
          <a:p>
            <a:r>
              <a:rPr lang="en-US" dirty="0"/>
              <a:t>For Each device a detailed view provides all properties &amp; capabilities</a:t>
            </a:r>
          </a:p>
          <a:p>
            <a:endParaRPr lang="en-US" dirty="0"/>
          </a:p>
        </p:txBody>
      </p:sp>
      <p:pic>
        <p:nvPicPr>
          <p:cNvPr id="10" name="Picture 9">
            <a:extLst>
              <a:ext uri="{FF2B5EF4-FFF2-40B4-BE49-F238E27FC236}">
                <a16:creationId xmlns:a16="http://schemas.microsoft.com/office/drawing/2014/main" xmlns="" id="{0E8144FF-3325-724A-A81F-2C196FC70F3B}"/>
              </a:ext>
            </a:extLst>
          </p:cNvPr>
          <p:cNvPicPr>
            <a:picLocks noChangeAspect="1"/>
          </p:cNvPicPr>
          <p:nvPr/>
        </p:nvPicPr>
        <p:blipFill>
          <a:blip r:embed="rId3"/>
          <a:stretch>
            <a:fillRect/>
          </a:stretch>
        </p:blipFill>
        <p:spPr>
          <a:xfrm>
            <a:off x="7134776" y="1781628"/>
            <a:ext cx="4201770" cy="3855308"/>
          </a:xfrm>
          <a:prstGeom prst="rect">
            <a:avLst/>
          </a:prstGeom>
        </p:spPr>
      </p:pic>
      <p:sp>
        <p:nvSpPr>
          <p:cNvPr id="11"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smtClean="0">
                <a:solidFill>
                  <a:schemeClr val="bg1">
                    <a:lumMod val="65000"/>
                  </a:schemeClr>
                </a:solidFill>
                <a:latin typeface="+mn-lt"/>
                <a:ea typeface="Avenir Next" charset="0"/>
                <a:cs typeface="Avenir Next" charset="0"/>
              </a:rPr>
              <a:t>Device Operations</a:t>
            </a:r>
            <a:endParaRPr lang="en-US" sz="1000" dirty="0">
              <a:solidFill>
                <a:schemeClr val="bg1">
                  <a:lumMod val="65000"/>
                </a:schemeClr>
              </a:solidFill>
              <a:latin typeface="+mn-lt"/>
              <a:ea typeface="Avenir Next" charset="0"/>
              <a:cs typeface="Avenir Next" charset="0"/>
            </a:endParaRPr>
          </a:p>
        </p:txBody>
      </p:sp>
    </p:spTree>
    <p:extLst>
      <p:ext uri="{BB962C8B-B14F-4D97-AF65-F5344CB8AC3E}">
        <p14:creationId xmlns:p14="http://schemas.microsoft.com/office/powerpoint/2010/main" val="199041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658042"/>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Mouse Actions</a:t>
            </a:r>
            <a:endParaRPr lang="en-US" sz="3200" dirty="0">
              <a:solidFill>
                <a:srgbClr val="83BC41"/>
              </a:solidFill>
              <a:ea typeface="Avenir Next" charset="0"/>
              <a:cs typeface="Avenir Next" charset="0"/>
            </a:endParaRPr>
          </a:p>
        </p:txBody>
      </p:sp>
      <p:sp>
        <p:nvSpPr>
          <p:cNvPr id="8" name="Rectangle 7">
            <a:extLst>
              <a:ext uri="{FF2B5EF4-FFF2-40B4-BE49-F238E27FC236}">
                <a16:creationId xmlns:a16="http://schemas.microsoft.com/office/drawing/2014/main" xmlns="" id="{8FDA1AE7-7749-294D-B8B6-540BF142D391}"/>
              </a:ext>
            </a:extLst>
          </p:cNvPr>
          <p:cNvSpPr/>
          <p:nvPr/>
        </p:nvSpPr>
        <p:spPr>
          <a:xfrm>
            <a:off x="5057220" y="3339950"/>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pic>
        <p:nvPicPr>
          <p:cNvPr id="10" name="Picture 9">
            <a:extLst>
              <a:ext uri="{FF2B5EF4-FFF2-40B4-BE49-F238E27FC236}">
                <a16:creationId xmlns:a16="http://schemas.microsoft.com/office/drawing/2014/main" xmlns="" id="{0E8144FF-3325-724A-A81F-2C196FC70F3B}"/>
              </a:ext>
            </a:extLst>
          </p:cNvPr>
          <p:cNvPicPr>
            <a:picLocks noChangeAspect="1"/>
          </p:cNvPicPr>
          <p:nvPr/>
        </p:nvPicPr>
        <p:blipFill rotWithShape="1">
          <a:blip r:embed="rId3">
            <a:extLst>
              <a:ext uri="{28A0092B-C50C-407E-A947-70E740481C1C}">
                <a14:useLocalDpi xmlns:a14="http://schemas.microsoft.com/office/drawing/2010/main" val="0"/>
              </a:ext>
            </a:extLst>
          </a:blip>
          <a:srcRect r="23299"/>
          <a:stretch/>
        </p:blipFill>
        <p:spPr>
          <a:xfrm>
            <a:off x="8701773" y="718847"/>
            <a:ext cx="2804427" cy="5242206"/>
          </a:xfrm>
          <a:prstGeom prst="rect">
            <a:avLst/>
          </a:prstGeom>
        </p:spPr>
      </p:pic>
      <p:sp>
        <p:nvSpPr>
          <p:cNvPr id="11"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dirty="0" smtClean="0">
                <a:solidFill>
                  <a:schemeClr val="bg1">
                    <a:lumMod val="65000"/>
                  </a:schemeClr>
                </a:solidFill>
                <a:latin typeface="+mn-lt"/>
                <a:ea typeface="Avenir Next" charset="0"/>
                <a:cs typeface="Avenir Next" charset="0"/>
              </a:rPr>
              <a:t>Perfecto Functions</a:t>
            </a:r>
            <a:endParaRPr lang="en-US" sz="1000" dirty="0">
              <a:solidFill>
                <a:schemeClr val="bg1">
                  <a:lumMod val="65000"/>
                </a:schemeClr>
              </a:solidFill>
              <a:latin typeface="+mn-lt"/>
              <a:ea typeface="Avenir Next" charset="0"/>
              <a:cs typeface="Avenir Next" charset="0"/>
            </a:endParaRPr>
          </a:p>
        </p:txBody>
      </p:sp>
      <p:graphicFrame>
        <p:nvGraphicFramePr>
          <p:cNvPr id="22" name="Content Placeholder 21"/>
          <p:cNvGraphicFramePr>
            <a:graphicFrameLocks noGrp="1"/>
          </p:cNvGraphicFramePr>
          <p:nvPr>
            <p:ph idx="1"/>
            <p:extLst>
              <p:ext uri="{D42A27DB-BD31-4B8C-83A1-F6EECF244321}">
                <p14:modId xmlns:p14="http://schemas.microsoft.com/office/powerpoint/2010/main" val="861405753"/>
              </p:ext>
            </p:extLst>
          </p:nvPr>
        </p:nvGraphicFramePr>
        <p:xfrm>
          <a:off x="392463" y="1800818"/>
          <a:ext cx="7768638" cy="2966720"/>
        </p:xfrm>
        <a:graphic>
          <a:graphicData uri="http://schemas.openxmlformats.org/drawingml/2006/table">
            <a:tbl>
              <a:tblPr firstRow="1" bandRow="1">
                <a:tableStyleId>{93296810-A885-4BE3-A3E7-6D5BEEA58F35}</a:tableStyleId>
              </a:tblPr>
              <a:tblGrid>
                <a:gridCol w="2774760"/>
                <a:gridCol w="2716784"/>
                <a:gridCol w="2277094"/>
              </a:tblGrid>
              <a:tr h="370840">
                <a:tc>
                  <a:txBody>
                    <a:bodyPr/>
                    <a:lstStyle/>
                    <a:p>
                      <a:r>
                        <a:rPr lang="en-US" dirty="0" smtClean="0"/>
                        <a:t>Mouse Action</a:t>
                      </a:r>
                      <a:endParaRPr lang="en-US" dirty="0"/>
                    </a:p>
                  </a:txBody>
                  <a:tcPr/>
                </a:tc>
                <a:tc>
                  <a:txBody>
                    <a:bodyPr/>
                    <a:lstStyle/>
                    <a:p>
                      <a:r>
                        <a:rPr lang="en-US" dirty="0" smtClean="0"/>
                        <a:t>Command Description</a:t>
                      </a:r>
                      <a:endParaRPr lang="en-US" dirty="0"/>
                    </a:p>
                  </a:txBody>
                  <a:tcPr/>
                </a:tc>
                <a:tc>
                  <a:txBody>
                    <a:bodyPr/>
                    <a:lstStyle/>
                    <a:p>
                      <a:r>
                        <a:rPr lang="en-US" dirty="0" smtClean="0"/>
                        <a:t>Supported</a:t>
                      </a:r>
                      <a:r>
                        <a:rPr lang="en-US" baseline="0" dirty="0" smtClean="0"/>
                        <a:t> OS</a:t>
                      </a:r>
                      <a:endParaRPr lang="en-US" dirty="0"/>
                    </a:p>
                  </a:txBody>
                  <a:tcPr/>
                </a:tc>
              </a:tr>
              <a:tr h="370840">
                <a:tc>
                  <a:txBody>
                    <a:bodyPr/>
                    <a:lstStyle/>
                    <a:p>
                      <a:r>
                        <a:rPr lang="en-US" sz="1800" b="0" i="0" kern="1200" smtClean="0">
                          <a:solidFill>
                            <a:schemeClr val="dk1"/>
                          </a:solidFill>
                          <a:effectLst/>
                          <a:latin typeface="+mn-lt"/>
                          <a:ea typeface="+mn-ea"/>
                          <a:cs typeface="+mn-cs"/>
                        </a:rPr>
                        <a:t>Alt+Wheel forward</a:t>
                      </a:r>
                      <a:endParaRPr lang="en-US"/>
                    </a:p>
                  </a:txBody>
                  <a:tcPr/>
                </a:tc>
                <a:tc>
                  <a:txBody>
                    <a:bodyPr/>
                    <a:lstStyle/>
                    <a:p>
                      <a:r>
                        <a:rPr lang="en-US" sz="1800" b="0" i="0" kern="1200" dirty="0" smtClean="0">
                          <a:solidFill>
                            <a:schemeClr val="dk1"/>
                          </a:solidFill>
                          <a:effectLst/>
                          <a:latin typeface="+mn-lt"/>
                          <a:ea typeface="+mn-ea"/>
                          <a:cs typeface="+mn-cs"/>
                        </a:rPr>
                        <a:t>Zooms in</a:t>
                      </a:r>
                      <a:endParaRPr lang="en-US" dirty="0"/>
                    </a:p>
                  </a:txBody>
                  <a:tcPr/>
                </a:tc>
                <a:tc>
                  <a:txBody>
                    <a:bodyPr/>
                    <a:lstStyle/>
                    <a:p>
                      <a:r>
                        <a:rPr lang="en-US" sz="1800" b="0" i="0" kern="1200" dirty="0" smtClean="0">
                          <a:solidFill>
                            <a:schemeClr val="dk1"/>
                          </a:solidFill>
                          <a:effectLst/>
                          <a:latin typeface="+mn-lt"/>
                          <a:ea typeface="+mn-ea"/>
                          <a:cs typeface="+mn-cs"/>
                        </a:rPr>
                        <a:t>Android, iOS</a:t>
                      </a:r>
                      <a:endParaRPr lang="en-US" dirty="0"/>
                    </a:p>
                  </a:txBody>
                  <a:tcPr/>
                </a:tc>
              </a:tr>
              <a:tr h="370840">
                <a:tc>
                  <a:txBody>
                    <a:bodyPr/>
                    <a:lstStyle/>
                    <a:p>
                      <a:r>
                        <a:rPr lang="en-US" sz="1800" b="0" i="0" kern="1200" dirty="0" err="1" smtClean="0">
                          <a:solidFill>
                            <a:schemeClr val="dk1"/>
                          </a:solidFill>
                          <a:effectLst/>
                          <a:latin typeface="+mn-lt"/>
                          <a:ea typeface="+mn-ea"/>
                          <a:cs typeface="+mn-cs"/>
                        </a:rPr>
                        <a:t>Alt+Wheel</a:t>
                      </a:r>
                      <a:r>
                        <a:rPr lang="en-US" sz="1800" b="0" i="0" kern="1200" dirty="0" smtClean="0">
                          <a:solidFill>
                            <a:schemeClr val="dk1"/>
                          </a:solidFill>
                          <a:effectLst/>
                          <a:latin typeface="+mn-lt"/>
                          <a:ea typeface="+mn-ea"/>
                          <a:cs typeface="+mn-cs"/>
                        </a:rPr>
                        <a:t> backward</a:t>
                      </a:r>
                      <a:endParaRPr lang="en-US" dirty="0"/>
                    </a:p>
                  </a:txBody>
                  <a:tcPr/>
                </a:tc>
                <a:tc>
                  <a:txBody>
                    <a:bodyPr/>
                    <a:lstStyle/>
                    <a:p>
                      <a:r>
                        <a:rPr lang="en-US" sz="1800" b="0" i="0" kern="1200" dirty="0" smtClean="0">
                          <a:solidFill>
                            <a:schemeClr val="dk1"/>
                          </a:solidFill>
                          <a:effectLst/>
                          <a:latin typeface="+mn-lt"/>
                          <a:ea typeface="+mn-ea"/>
                          <a:cs typeface="+mn-cs"/>
                        </a:rPr>
                        <a:t>Zooms out (pinch)</a:t>
                      </a:r>
                      <a:endParaRPr lang="en-US" dirty="0"/>
                    </a:p>
                  </a:txBody>
                  <a:tcPr/>
                </a:tc>
                <a:tc>
                  <a:txBody>
                    <a:bodyPr/>
                    <a:lstStyle/>
                    <a:p>
                      <a:r>
                        <a:rPr lang="en-US" sz="1800" b="0" i="0" kern="1200" dirty="0" smtClean="0">
                          <a:solidFill>
                            <a:schemeClr val="dk1"/>
                          </a:solidFill>
                          <a:effectLst/>
                          <a:latin typeface="+mn-lt"/>
                          <a:ea typeface="+mn-ea"/>
                          <a:cs typeface="+mn-cs"/>
                        </a:rPr>
                        <a:t>Android, iOS</a:t>
                      </a:r>
                      <a:endParaRPr lang="en-US" dirty="0"/>
                    </a:p>
                  </a:txBody>
                  <a:tcPr/>
                </a:tc>
              </a:tr>
              <a:tr h="370840">
                <a:tc>
                  <a:txBody>
                    <a:bodyPr/>
                    <a:lstStyle/>
                    <a:p>
                      <a:r>
                        <a:rPr lang="en-US" sz="1800" b="0" i="0" kern="1200" dirty="0" smtClean="0">
                          <a:solidFill>
                            <a:schemeClr val="dk1"/>
                          </a:solidFill>
                          <a:effectLst/>
                          <a:latin typeface="+mn-lt"/>
                          <a:ea typeface="+mn-ea"/>
                          <a:cs typeface="+mn-cs"/>
                        </a:rPr>
                        <a:t>Wheel forward/backward</a:t>
                      </a:r>
                      <a:endParaRPr lang="en-US" dirty="0"/>
                    </a:p>
                  </a:txBody>
                  <a:tcPr/>
                </a:tc>
                <a:tc>
                  <a:txBody>
                    <a:bodyPr/>
                    <a:lstStyle/>
                    <a:p>
                      <a:r>
                        <a:rPr lang="en-US" sz="1800" b="0" i="0" kern="1200" dirty="0" smtClean="0">
                          <a:solidFill>
                            <a:schemeClr val="dk1"/>
                          </a:solidFill>
                          <a:effectLst/>
                          <a:latin typeface="+mn-lt"/>
                          <a:ea typeface="+mn-ea"/>
                          <a:cs typeface="+mn-cs"/>
                        </a:rPr>
                        <a:t>Scrolls</a:t>
                      </a:r>
                      <a:endParaRPr lang="en-US" dirty="0"/>
                    </a:p>
                  </a:txBody>
                  <a:tcPr/>
                </a:tc>
                <a:tc>
                  <a:txBody>
                    <a:bodyPr/>
                    <a:lstStyle/>
                    <a:p>
                      <a:r>
                        <a:rPr lang="en-US" sz="1800" b="0" i="0" kern="1200" dirty="0" smtClean="0">
                          <a:solidFill>
                            <a:schemeClr val="dk1"/>
                          </a:solidFill>
                          <a:effectLst/>
                          <a:latin typeface="+mn-lt"/>
                          <a:ea typeface="+mn-ea"/>
                          <a:cs typeface="+mn-cs"/>
                        </a:rPr>
                        <a:t>Android, iOS</a:t>
                      </a:r>
                      <a:endParaRPr lang="en-US" dirty="0"/>
                    </a:p>
                  </a:txBody>
                  <a:tcPr/>
                </a:tc>
              </a:tr>
              <a:tr h="370840">
                <a:tc>
                  <a:txBody>
                    <a:bodyPr/>
                    <a:lstStyle/>
                    <a:p>
                      <a:r>
                        <a:rPr lang="en-US" sz="1800" b="0" i="0" kern="1200" dirty="0" err="1" smtClean="0">
                          <a:solidFill>
                            <a:schemeClr val="dk1"/>
                          </a:solidFill>
                          <a:effectLst/>
                          <a:latin typeface="+mn-lt"/>
                          <a:ea typeface="+mn-ea"/>
                          <a:cs typeface="+mn-cs"/>
                        </a:rPr>
                        <a:t>Click+Pointer</a:t>
                      </a:r>
                      <a:r>
                        <a:rPr lang="en-US" sz="1800" b="0" i="0" kern="1200" dirty="0" smtClean="0">
                          <a:solidFill>
                            <a:schemeClr val="dk1"/>
                          </a:solidFill>
                          <a:effectLst/>
                          <a:latin typeface="+mn-lt"/>
                          <a:ea typeface="+mn-ea"/>
                          <a:cs typeface="+mn-cs"/>
                        </a:rPr>
                        <a:t> move</a:t>
                      </a:r>
                      <a:endParaRPr lang="en-US" dirty="0"/>
                    </a:p>
                  </a:txBody>
                  <a:tcPr/>
                </a:tc>
                <a:tc>
                  <a:txBody>
                    <a:bodyPr/>
                    <a:lstStyle/>
                    <a:p>
                      <a:pPr algn="l" fontAlgn="t"/>
                      <a:r>
                        <a:rPr lang="en-US" dirty="0" smtClean="0">
                          <a:effectLst/>
                        </a:rPr>
                        <a:t>Swipes </a:t>
                      </a:r>
                      <a:r>
                        <a:rPr lang="en-US" dirty="0">
                          <a:effectLst/>
                        </a:rPr>
                        <a:t>(horizontal/vertical)</a:t>
                      </a:r>
                    </a:p>
                  </a:txBody>
                  <a:tcPr marL="63500" marR="63500" marT="44450" marB="44450"/>
                </a:tc>
                <a:tc>
                  <a:txBody>
                    <a:bodyPr/>
                    <a:lstStyle/>
                    <a:p>
                      <a:r>
                        <a:rPr lang="en-US" sz="1800" b="0" i="0" kern="1200" dirty="0" smtClean="0">
                          <a:solidFill>
                            <a:schemeClr val="dk1"/>
                          </a:solidFill>
                          <a:effectLst/>
                          <a:latin typeface="+mn-lt"/>
                          <a:ea typeface="+mn-ea"/>
                          <a:cs typeface="+mn-cs"/>
                        </a:rPr>
                        <a:t>Android, iOS</a:t>
                      </a:r>
                      <a:endParaRPr lang="en-US" dirty="0"/>
                    </a:p>
                  </a:txBody>
                  <a:tcPr/>
                </a:tc>
              </a:tr>
              <a:tr h="370840">
                <a:tc>
                  <a:txBody>
                    <a:bodyPr/>
                    <a:lstStyle/>
                    <a:p>
                      <a:r>
                        <a:rPr lang="en-US" sz="1800" b="0" i="0" kern="1200" dirty="0" smtClean="0">
                          <a:solidFill>
                            <a:schemeClr val="dk1"/>
                          </a:solidFill>
                          <a:effectLst/>
                          <a:latin typeface="+mn-lt"/>
                          <a:ea typeface="+mn-ea"/>
                          <a:cs typeface="+mn-cs"/>
                        </a:rPr>
                        <a:t>Left click</a:t>
                      </a:r>
                      <a:endParaRPr lang="en-US" dirty="0"/>
                    </a:p>
                  </a:txBody>
                  <a:tcPr/>
                </a:tc>
                <a:tc>
                  <a:txBody>
                    <a:bodyPr/>
                    <a:lstStyle/>
                    <a:p>
                      <a:r>
                        <a:rPr lang="en-US" sz="1800" b="0" i="0" kern="1200" dirty="0" smtClean="0">
                          <a:solidFill>
                            <a:schemeClr val="dk1"/>
                          </a:solidFill>
                          <a:effectLst/>
                          <a:latin typeface="+mn-lt"/>
                          <a:ea typeface="+mn-ea"/>
                          <a:cs typeface="+mn-cs"/>
                        </a:rPr>
                        <a:t>Taps</a:t>
                      </a:r>
                      <a:endParaRPr lang="en-US" dirty="0"/>
                    </a:p>
                  </a:txBody>
                  <a:tcPr/>
                </a:tc>
                <a:tc>
                  <a:txBody>
                    <a:bodyPr/>
                    <a:lstStyle/>
                    <a:p>
                      <a:r>
                        <a:rPr lang="en-US" sz="1800" b="0" i="0" kern="1200" dirty="0" smtClean="0">
                          <a:solidFill>
                            <a:schemeClr val="dk1"/>
                          </a:solidFill>
                          <a:effectLst/>
                          <a:latin typeface="+mn-lt"/>
                          <a:ea typeface="+mn-ea"/>
                          <a:cs typeface="+mn-cs"/>
                        </a:rPr>
                        <a:t>Android, iOS</a:t>
                      </a:r>
                      <a:endParaRPr lang="en-US" dirty="0"/>
                    </a:p>
                  </a:txBody>
                  <a:tcPr/>
                </a:tc>
              </a:tr>
              <a:tr h="370840">
                <a:tc>
                  <a:txBody>
                    <a:bodyPr/>
                    <a:lstStyle/>
                    <a:p>
                      <a:r>
                        <a:rPr lang="en-US" sz="1800" b="0" i="0" kern="1200" dirty="0" smtClean="0">
                          <a:solidFill>
                            <a:schemeClr val="dk1"/>
                          </a:solidFill>
                          <a:effectLst/>
                          <a:latin typeface="+mn-lt"/>
                          <a:ea typeface="+mn-ea"/>
                          <a:cs typeface="+mn-cs"/>
                        </a:rPr>
                        <a:t>Long left click (&gt; 2 seconds)</a:t>
                      </a:r>
                      <a:endParaRPr lang="en-US" dirty="0"/>
                    </a:p>
                  </a:txBody>
                  <a:tcPr/>
                </a:tc>
                <a:tc>
                  <a:txBody>
                    <a:bodyPr/>
                    <a:lstStyle/>
                    <a:p>
                      <a:r>
                        <a:rPr lang="en-US" sz="1800" b="0" i="0" kern="1200" dirty="0" smtClean="0">
                          <a:solidFill>
                            <a:schemeClr val="dk1"/>
                          </a:solidFill>
                          <a:effectLst/>
                          <a:latin typeface="+mn-lt"/>
                          <a:ea typeface="+mn-ea"/>
                          <a:cs typeface="+mn-cs"/>
                        </a:rPr>
                        <a:t>Presses long</a:t>
                      </a:r>
                      <a:endParaRPr lang="en-US" dirty="0"/>
                    </a:p>
                  </a:txBody>
                  <a:tcPr/>
                </a:tc>
                <a:tc>
                  <a:txBody>
                    <a:bodyPr/>
                    <a:lstStyle/>
                    <a:p>
                      <a:r>
                        <a:rPr lang="en-US" sz="1800" b="0" i="0" kern="1200" dirty="0" smtClean="0">
                          <a:solidFill>
                            <a:schemeClr val="dk1"/>
                          </a:solidFill>
                          <a:effectLst/>
                          <a:latin typeface="+mn-lt"/>
                          <a:ea typeface="+mn-ea"/>
                          <a:cs typeface="+mn-cs"/>
                        </a:rPr>
                        <a:t>Android, iOS</a:t>
                      </a:r>
                      <a:endParaRPr lang="en-US" dirty="0"/>
                    </a:p>
                  </a:txBody>
                  <a:tcPr/>
                </a:tc>
              </a:tr>
              <a:tr h="370840">
                <a:tc>
                  <a:txBody>
                    <a:bodyPr/>
                    <a:lstStyle/>
                    <a:p>
                      <a:r>
                        <a:rPr lang="en-US" sz="1800" b="0" i="0" kern="1200" dirty="0" err="1" smtClean="0">
                          <a:solidFill>
                            <a:schemeClr val="dk1"/>
                          </a:solidFill>
                          <a:effectLst/>
                          <a:latin typeface="+mn-lt"/>
                          <a:ea typeface="+mn-ea"/>
                          <a:cs typeface="+mn-cs"/>
                        </a:rPr>
                        <a:t>Alt+Click</a:t>
                      </a:r>
                      <a:endParaRPr lang="en-US" dirty="0"/>
                    </a:p>
                  </a:txBody>
                  <a:tcPr/>
                </a:tc>
                <a:tc>
                  <a:txBody>
                    <a:bodyPr/>
                    <a:lstStyle/>
                    <a:p>
                      <a:r>
                        <a:rPr lang="en-US" dirty="0" smtClean="0"/>
                        <a:t>Activates</a:t>
                      </a:r>
                      <a:r>
                        <a:rPr lang="en-US" baseline="0" dirty="0" smtClean="0"/>
                        <a:t> 3D Touch</a:t>
                      </a:r>
                      <a:endParaRPr lang="en-US" dirty="0"/>
                    </a:p>
                  </a:txBody>
                  <a:tcPr/>
                </a:tc>
                <a:tc>
                  <a:txBody>
                    <a:bodyPr/>
                    <a:lstStyle/>
                    <a:p>
                      <a:r>
                        <a:rPr lang="en-US" dirty="0" smtClean="0"/>
                        <a:t>iOS</a:t>
                      </a:r>
                      <a:endParaRPr lang="en-US" dirty="0"/>
                    </a:p>
                  </a:txBody>
                  <a:tcPr/>
                </a:tc>
              </a:tr>
            </a:tbl>
          </a:graphicData>
        </a:graphic>
      </p:graphicFrame>
    </p:spTree>
    <p:extLst>
      <p:ext uri="{BB962C8B-B14F-4D97-AF65-F5344CB8AC3E}">
        <p14:creationId xmlns:p14="http://schemas.microsoft.com/office/powerpoint/2010/main" val="191263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59561" y="6183630"/>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490344"/>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Key Features</a:t>
            </a:r>
            <a:endParaRPr lang="en-US" sz="3200" dirty="0">
              <a:solidFill>
                <a:srgbClr val="83BC41"/>
              </a:solidFill>
              <a:ea typeface="Avenir Next" charset="0"/>
              <a:cs typeface="Avenir Next" charset="0"/>
            </a:endParaRPr>
          </a:p>
        </p:txBody>
      </p:sp>
      <p:sp>
        <p:nvSpPr>
          <p:cNvPr id="8" name="Rectangle 7">
            <a:extLst>
              <a:ext uri="{FF2B5EF4-FFF2-40B4-BE49-F238E27FC236}">
                <a16:creationId xmlns:a16="http://schemas.microsoft.com/office/drawing/2014/main" xmlns="" id="{8FDA1AE7-7749-294D-B8B6-540BF142D391}"/>
              </a:ext>
            </a:extLst>
          </p:cNvPr>
          <p:cNvSpPr/>
          <p:nvPr/>
        </p:nvSpPr>
        <p:spPr>
          <a:xfrm>
            <a:off x="5057220" y="3339950"/>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2" name="Content Placeholder 1"/>
          <p:cNvSpPr>
            <a:spLocks noGrp="1"/>
          </p:cNvSpPr>
          <p:nvPr>
            <p:ph idx="1"/>
          </p:nvPr>
        </p:nvSpPr>
        <p:spPr>
          <a:xfrm>
            <a:off x="838201" y="1146523"/>
            <a:ext cx="4219017" cy="4654669"/>
          </a:xfrm>
        </p:spPr>
        <p:txBody>
          <a:bodyPr>
            <a:normAutofit/>
          </a:bodyPr>
          <a:lstStyle/>
          <a:p>
            <a:pPr marL="0" indent="0">
              <a:buNone/>
            </a:pPr>
            <a:r>
              <a:rPr lang="en-US" sz="1400" b="1" i="1" dirty="0"/>
              <a:t>To use Text Entry mode</a:t>
            </a:r>
          </a:p>
          <a:p>
            <a:r>
              <a:rPr lang="en-US" sz="1800" i="1" dirty="0"/>
              <a:t>The device should be in text-entry mode</a:t>
            </a:r>
          </a:p>
          <a:p>
            <a:r>
              <a:rPr lang="en-US" sz="1800" dirty="0"/>
              <a:t>This means that either:</a:t>
            </a:r>
          </a:p>
          <a:p>
            <a:pPr lvl="1"/>
            <a:r>
              <a:rPr lang="en-US" sz="1600" dirty="0"/>
              <a:t>The virtual keyboard is open</a:t>
            </a:r>
          </a:p>
          <a:p>
            <a:pPr lvl="1"/>
            <a:r>
              <a:rPr lang="en-US" sz="1600" dirty="0"/>
              <a:t>Or the cursor is waiting for text</a:t>
            </a:r>
          </a:p>
          <a:p>
            <a:pPr marL="342900" lvl="1" indent="0">
              <a:buNone/>
            </a:pPr>
            <a:endParaRPr lang="en-US" sz="1050" dirty="0"/>
          </a:p>
          <a:p>
            <a:r>
              <a:rPr lang="en-US" sz="1800" dirty="0"/>
              <a:t>In most devices, text enter can be completed in any language supported by the device.  The Text is sent directly to the operating system, disregarding the Virtual Keyboard</a:t>
            </a:r>
            <a:r>
              <a:rPr lang="en-US" sz="1800" dirty="0" smtClean="0"/>
              <a:t>.</a:t>
            </a:r>
            <a:endParaRPr lang="en-US" sz="1800" dirty="0"/>
          </a:p>
        </p:txBody>
      </p:sp>
      <p:sp>
        <p:nvSpPr>
          <p:cNvPr id="11"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smtClean="0">
                <a:solidFill>
                  <a:schemeClr val="bg1">
                    <a:lumMod val="65000"/>
                  </a:schemeClr>
                </a:solidFill>
                <a:latin typeface="+mn-lt"/>
                <a:ea typeface="Avenir Next" charset="0"/>
                <a:cs typeface="Avenir Next" charset="0"/>
              </a:rPr>
              <a:t>Device Operations</a:t>
            </a:r>
            <a:endParaRPr lang="en-US" sz="1000" dirty="0">
              <a:solidFill>
                <a:schemeClr val="bg1">
                  <a:lumMod val="65000"/>
                </a:schemeClr>
              </a:solidFill>
              <a:latin typeface="+mn-lt"/>
              <a:ea typeface="Avenir Next" charset="0"/>
              <a:cs typeface="Avenir Next"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2044" y="394728"/>
            <a:ext cx="3128642" cy="5711477"/>
          </a:xfrm>
          <a:prstGeom prst="rect">
            <a:avLst/>
          </a:prstGeom>
        </p:spPr>
      </p:pic>
    </p:spTree>
    <p:extLst>
      <p:ext uri="{BB962C8B-B14F-4D97-AF65-F5344CB8AC3E}">
        <p14:creationId xmlns:p14="http://schemas.microsoft.com/office/powerpoint/2010/main" val="700678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10D90BE-61B0-9042-B80A-2F8EEE9C34C3}"/>
              </a:ext>
            </a:extLst>
          </p:cNvPr>
          <p:cNvGrpSpPr/>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xmlns="" id="{6D67E7F3-69EB-374F-8D33-F3885E14B83C}"/>
                </a:ext>
              </a:extLst>
            </p:cNvPr>
            <p:cNvSpPr/>
            <p:nvPr/>
          </p:nvSpPr>
          <p:spPr>
            <a:xfrm>
              <a:off x="0" y="0"/>
              <a:ext cx="12192000" cy="6858000"/>
            </a:xfrm>
            <a:prstGeom prst="rect">
              <a:avLst/>
            </a:prstGeom>
            <a:solidFill>
              <a:srgbClr val="9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E3097139-324B-D047-9B0F-BAAA9D1ED5E1}"/>
                </a:ext>
              </a:extLst>
            </p:cNvPr>
            <p:cNvPicPr>
              <a:picLocks noChangeAspect="1"/>
            </p:cNvPicPr>
            <p:nvPr/>
          </p:nvPicPr>
          <p:blipFill>
            <a:blip r:embed="rId3"/>
            <a:stretch>
              <a:fillRect/>
            </a:stretch>
          </p:blipFill>
          <p:spPr>
            <a:xfrm>
              <a:off x="0" y="0"/>
              <a:ext cx="12192000" cy="6858000"/>
            </a:xfrm>
            <a:prstGeom prst="rect">
              <a:avLst/>
            </a:prstGeom>
          </p:spPr>
        </p:pic>
      </p:grpSp>
      <p:sp>
        <p:nvSpPr>
          <p:cNvPr id="13" name="Title 1">
            <a:extLst>
              <a:ext uri="{FF2B5EF4-FFF2-40B4-BE49-F238E27FC236}">
                <a16:creationId xmlns:a16="http://schemas.microsoft.com/office/drawing/2014/main" xmlns="" id="{6E74A92E-D5DE-5C44-89EB-F98A5EB1D9AD}"/>
              </a:ext>
            </a:extLst>
          </p:cNvPr>
          <p:cNvSpPr txBox="1">
            <a:spLocks/>
          </p:cNvSpPr>
          <p:nvPr/>
        </p:nvSpPr>
        <p:spPr>
          <a:xfrm>
            <a:off x="0" y="2868435"/>
            <a:ext cx="12192000" cy="560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bg1"/>
                </a:solidFill>
                <a:ea typeface="Avenir Next" charset="0"/>
                <a:cs typeface="Avenir Next" charset="0"/>
              </a:rPr>
              <a:t>Perfecto Features</a:t>
            </a:r>
            <a:endParaRPr lang="en-US" sz="3200" dirty="0">
              <a:solidFill>
                <a:schemeClr val="bg1"/>
              </a:solidFill>
              <a:ea typeface="Avenir Next" charset="0"/>
              <a:cs typeface="Avenir Next" charset="0"/>
            </a:endParaRPr>
          </a:p>
        </p:txBody>
      </p:sp>
    </p:spTree>
    <p:extLst>
      <p:ext uri="{BB962C8B-B14F-4D97-AF65-F5344CB8AC3E}">
        <p14:creationId xmlns:p14="http://schemas.microsoft.com/office/powerpoint/2010/main" val="183044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xmlns="" id="{50EB406B-2BAB-3A41-9EC0-30C0BBC4F6D0}"/>
              </a:ext>
            </a:extLst>
          </p:cNvPr>
          <p:cNvSpPr txBox="1">
            <a:spLocks/>
          </p:cNvSpPr>
          <p:nvPr/>
        </p:nvSpPr>
        <p:spPr>
          <a:xfrm>
            <a:off x="4123639" y="1346902"/>
            <a:ext cx="4271750" cy="560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solidFill>
                  <a:srgbClr val="83BC41"/>
                </a:solidFill>
                <a:ea typeface="Avenir Next" charset="0"/>
                <a:cs typeface="Avenir Next" charset="0"/>
              </a:rPr>
              <a:t>Agenda</a:t>
            </a:r>
            <a:endParaRPr lang="en-US" sz="3200" dirty="0">
              <a:solidFill>
                <a:srgbClr val="83BC41"/>
              </a:solidFill>
              <a:ea typeface="Avenir Next" charset="0"/>
              <a:cs typeface="Avenir Next" charset="0"/>
            </a:endParaRPr>
          </a:p>
        </p:txBody>
      </p:sp>
      <p:grpSp>
        <p:nvGrpSpPr>
          <p:cNvPr id="6" name="Group 5"/>
          <p:cNvGrpSpPr/>
          <p:nvPr/>
        </p:nvGrpSpPr>
        <p:grpSpPr>
          <a:xfrm>
            <a:off x="4123639" y="2133392"/>
            <a:ext cx="3042247" cy="2465168"/>
            <a:chOff x="4123639" y="1365949"/>
            <a:chExt cx="3042247" cy="2465168"/>
          </a:xfrm>
        </p:grpSpPr>
        <p:sp>
          <p:nvSpPr>
            <p:cNvPr id="25" name="TextBox 24">
              <a:extLst>
                <a:ext uri="{FF2B5EF4-FFF2-40B4-BE49-F238E27FC236}">
                  <a16:creationId xmlns:a16="http://schemas.microsoft.com/office/drawing/2014/main" xmlns="" id="{084B7C68-FEE6-DC4D-BC8E-645EDD9F4D08}"/>
                </a:ext>
              </a:extLst>
            </p:cNvPr>
            <p:cNvSpPr txBox="1"/>
            <p:nvPr/>
          </p:nvSpPr>
          <p:spPr>
            <a:xfrm>
              <a:off x="4726564" y="1429465"/>
              <a:ext cx="2439322" cy="369332"/>
            </a:xfrm>
            <a:prstGeom prst="rect">
              <a:avLst/>
            </a:prstGeom>
            <a:noFill/>
          </p:spPr>
          <p:txBody>
            <a:bodyPr wrap="none" rtlCol="0">
              <a:spAutoFit/>
            </a:bodyPr>
            <a:lstStyle/>
            <a:p>
              <a:r>
                <a:rPr lang="en-US" dirty="0" smtClean="0"/>
                <a:t>Introduction to Perfecto</a:t>
              </a:r>
              <a:endParaRPr lang="en-US" dirty="0"/>
            </a:p>
          </p:txBody>
        </p:sp>
        <p:grpSp>
          <p:nvGrpSpPr>
            <p:cNvPr id="5" name="Group 4"/>
            <p:cNvGrpSpPr/>
            <p:nvPr/>
          </p:nvGrpSpPr>
          <p:grpSpPr>
            <a:xfrm>
              <a:off x="4123639" y="1365949"/>
              <a:ext cx="2546021" cy="2465168"/>
              <a:chOff x="4123639" y="1365949"/>
              <a:chExt cx="2546021" cy="2465168"/>
            </a:xfrm>
          </p:grpSpPr>
          <p:sp>
            <p:nvSpPr>
              <p:cNvPr id="22" name="Oval 21">
                <a:extLst>
                  <a:ext uri="{FF2B5EF4-FFF2-40B4-BE49-F238E27FC236}">
                    <a16:creationId xmlns:a16="http://schemas.microsoft.com/office/drawing/2014/main" xmlns="" id="{DA3A28C7-F7B8-1946-AE86-881020F2BD4E}"/>
                  </a:ext>
                </a:extLst>
              </p:cNvPr>
              <p:cNvSpPr/>
              <p:nvPr/>
            </p:nvSpPr>
            <p:spPr>
              <a:xfrm>
                <a:off x="4123639" y="1365949"/>
                <a:ext cx="495758" cy="4957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a:solidFill>
                      <a:schemeClr val="bg1"/>
                    </a:solidFill>
                  </a:rPr>
                  <a:t>1</a:t>
                </a:r>
              </a:p>
            </p:txBody>
          </p:sp>
          <p:sp>
            <p:nvSpPr>
              <p:cNvPr id="23" name="Oval 22">
                <a:extLst>
                  <a:ext uri="{FF2B5EF4-FFF2-40B4-BE49-F238E27FC236}">
                    <a16:creationId xmlns:a16="http://schemas.microsoft.com/office/drawing/2014/main" xmlns="" id="{CD98DF65-3915-7946-BD84-2818BF41D92E}"/>
                  </a:ext>
                </a:extLst>
              </p:cNvPr>
              <p:cNvSpPr/>
              <p:nvPr/>
            </p:nvSpPr>
            <p:spPr>
              <a:xfrm>
                <a:off x="4123639" y="2022419"/>
                <a:ext cx="495758" cy="4957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2</a:t>
                </a:r>
              </a:p>
            </p:txBody>
          </p:sp>
          <p:sp>
            <p:nvSpPr>
              <p:cNvPr id="24" name="Oval 23">
                <a:extLst>
                  <a:ext uri="{FF2B5EF4-FFF2-40B4-BE49-F238E27FC236}">
                    <a16:creationId xmlns:a16="http://schemas.microsoft.com/office/drawing/2014/main" xmlns="" id="{A6BFD95F-69CB-C041-82E9-128EFDCB405A}"/>
                  </a:ext>
                </a:extLst>
              </p:cNvPr>
              <p:cNvSpPr/>
              <p:nvPr/>
            </p:nvSpPr>
            <p:spPr>
              <a:xfrm>
                <a:off x="4123639" y="2678889"/>
                <a:ext cx="495758" cy="4957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bg1"/>
                    </a:solidFill>
                  </a:rPr>
                  <a:t>3</a:t>
                </a:r>
              </a:p>
            </p:txBody>
          </p:sp>
          <p:sp>
            <p:nvSpPr>
              <p:cNvPr id="26" name="TextBox 25">
                <a:extLst>
                  <a:ext uri="{FF2B5EF4-FFF2-40B4-BE49-F238E27FC236}">
                    <a16:creationId xmlns:a16="http://schemas.microsoft.com/office/drawing/2014/main" xmlns="" id="{B332EA7B-6EE4-C344-A7A4-7DE8845A8FB4}"/>
                  </a:ext>
                </a:extLst>
              </p:cNvPr>
              <p:cNvSpPr txBox="1"/>
              <p:nvPr/>
            </p:nvSpPr>
            <p:spPr>
              <a:xfrm>
                <a:off x="4726564" y="2085632"/>
                <a:ext cx="1812163" cy="369332"/>
              </a:xfrm>
              <a:prstGeom prst="rect">
                <a:avLst/>
              </a:prstGeom>
              <a:noFill/>
            </p:spPr>
            <p:txBody>
              <a:bodyPr wrap="none" rtlCol="0">
                <a:spAutoFit/>
              </a:bodyPr>
              <a:lstStyle/>
              <a:p>
                <a:r>
                  <a:rPr lang="en-US" dirty="0" smtClean="0"/>
                  <a:t>Device Operation</a:t>
                </a:r>
              </a:p>
            </p:txBody>
          </p:sp>
          <p:sp>
            <p:nvSpPr>
              <p:cNvPr id="27" name="TextBox 26">
                <a:extLst>
                  <a:ext uri="{FF2B5EF4-FFF2-40B4-BE49-F238E27FC236}">
                    <a16:creationId xmlns:a16="http://schemas.microsoft.com/office/drawing/2014/main" xmlns="" id="{1222C69D-E669-8449-A705-2A8D8C78EDDD}"/>
                  </a:ext>
                </a:extLst>
              </p:cNvPr>
              <p:cNvSpPr txBox="1"/>
              <p:nvPr/>
            </p:nvSpPr>
            <p:spPr>
              <a:xfrm>
                <a:off x="4726564" y="2742102"/>
                <a:ext cx="1792157" cy="369332"/>
              </a:xfrm>
              <a:prstGeom prst="rect">
                <a:avLst/>
              </a:prstGeom>
              <a:noFill/>
            </p:spPr>
            <p:txBody>
              <a:bodyPr wrap="none" rtlCol="0">
                <a:spAutoFit/>
              </a:bodyPr>
              <a:lstStyle/>
              <a:p>
                <a:r>
                  <a:rPr lang="en-US" dirty="0" smtClean="0"/>
                  <a:t>Perfecto features</a:t>
                </a:r>
                <a:endParaRPr lang="en-US" dirty="0"/>
              </a:p>
            </p:txBody>
          </p:sp>
          <p:sp>
            <p:nvSpPr>
              <p:cNvPr id="12" name="Oval 11">
                <a:extLst>
                  <a:ext uri="{FF2B5EF4-FFF2-40B4-BE49-F238E27FC236}">
                    <a16:creationId xmlns:a16="http://schemas.microsoft.com/office/drawing/2014/main" xmlns="" id="{A6BFD95F-69CB-C041-82E9-128EFDCB405A}"/>
                  </a:ext>
                </a:extLst>
              </p:cNvPr>
              <p:cNvSpPr/>
              <p:nvPr/>
            </p:nvSpPr>
            <p:spPr>
              <a:xfrm>
                <a:off x="4123639" y="3335359"/>
                <a:ext cx="495758" cy="4957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solidFill>
                  </a:rPr>
                  <a:t>4</a:t>
                </a:r>
                <a:endParaRPr lang="en-US" sz="1200" b="1" dirty="0">
                  <a:solidFill>
                    <a:schemeClr val="bg1"/>
                  </a:solidFill>
                </a:endParaRPr>
              </a:p>
            </p:txBody>
          </p:sp>
          <p:sp>
            <p:nvSpPr>
              <p:cNvPr id="13" name="TextBox 12">
                <a:extLst>
                  <a:ext uri="{FF2B5EF4-FFF2-40B4-BE49-F238E27FC236}">
                    <a16:creationId xmlns:a16="http://schemas.microsoft.com/office/drawing/2014/main" xmlns="" id="{1222C69D-E669-8449-A705-2A8D8C78EDDD}"/>
                  </a:ext>
                </a:extLst>
              </p:cNvPr>
              <p:cNvSpPr txBox="1"/>
              <p:nvPr/>
            </p:nvSpPr>
            <p:spPr>
              <a:xfrm>
                <a:off x="4726564" y="3400572"/>
                <a:ext cx="1943096" cy="369332"/>
              </a:xfrm>
              <a:prstGeom prst="rect">
                <a:avLst/>
              </a:prstGeom>
              <a:noFill/>
            </p:spPr>
            <p:txBody>
              <a:bodyPr wrap="none" rtlCol="0">
                <a:spAutoFit/>
              </a:bodyPr>
              <a:lstStyle/>
              <a:p>
                <a:r>
                  <a:rPr lang="en-US" dirty="0" smtClean="0"/>
                  <a:t>Perfecto Reporting</a:t>
                </a:r>
                <a:endParaRPr lang="en-US" dirty="0"/>
              </a:p>
            </p:txBody>
          </p:sp>
        </p:grpSp>
      </p:grpSp>
    </p:spTree>
    <p:extLst>
      <p:ext uri="{BB962C8B-B14F-4D97-AF65-F5344CB8AC3E}">
        <p14:creationId xmlns:p14="http://schemas.microsoft.com/office/powerpoint/2010/main" val="3437671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658042"/>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Device Widgets</a:t>
            </a:r>
            <a:endParaRPr lang="en-US" sz="3200" dirty="0">
              <a:solidFill>
                <a:srgbClr val="83BC41"/>
              </a:solidFill>
              <a:ea typeface="Avenir Next" charset="0"/>
              <a:cs typeface="Avenir Next" charset="0"/>
            </a:endParaRPr>
          </a:p>
        </p:txBody>
      </p:sp>
      <p:sp>
        <p:nvSpPr>
          <p:cNvPr id="8" name="Rectangle 7">
            <a:extLst>
              <a:ext uri="{FF2B5EF4-FFF2-40B4-BE49-F238E27FC236}">
                <a16:creationId xmlns:a16="http://schemas.microsoft.com/office/drawing/2014/main" xmlns="" id="{8FDA1AE7-7749-294D-B8B6-540BF142D391}"/>
              </a:ext>
            </a:extLst>
          </p:cNvPr>
          <p:cNvSpPr/>
          <p:nvPr/>
        </p:nvSpPr>
        <p:spPr>
          <a:xfrm>
            <a:off x="5057220" y="3339950"/>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2" name="Content Placeholder 1"/>
          <p:cNvSpPr>
            <a:spLocks noGrp="1"/>
          </p:cNvSpPr>
          <p:nvPr>
            <p:ph idx="1"/>
          </p:nvPr>
        </p:nvSpPr>
        <p:spPr>
          <a:xfrm>
            <a:off x="1318801" y="1481920"/>
            <a:ext cx="5551122" cy="4568183"/>
          </a:xfrm>
        </p:spPr>
        <p:txBody>
          <a:bodyPr/>
          <a:lstStyle/>
          <a:p>
            <a:pPr marL="0" indent="0">
              <a:buNone/>
            </a:pPr>
            <a:r>
              <a:rPr lang="en-US" sz="1800" dirty="0"/>
              <a:t>Click to retrieve device information, including OS, device ID, location, and so on, and generate capabilities</a:t>
            </a:r>
            <a:r>
              <a:rPr lang="en-US" sz="1800" dirty="0" smtClean="0"/>
              <a:t>.</a:t>
            </a:r>
          </a:p>
          <a:p>
            <a:pPr marL="0" indent="0">
              <a:buNone/>
            </a:pPr>
            <a:endParaRPr lang="en-US" sz="1800" dirty="0"/>
          </a:p>
          <a:p>
            <a:pPr marL="0" indent="0">
              <a:buNone/>
            </a:pPr>
            <a:r>
              <a:rPr lang="en-US" sz="1800" dirty="0"/>
              <a:t>Click to copy the session ID. See also Share a device session with an IDE script and Share a desktop web session with an IDE script.</a:t>
            </a:r>
            <a:endParaRPr lang="en-US" sz="1800" dirty="0" smtClean="0"/>
          </a:p>
          <a:p>
            <a:pPr marL="0" indent="0">
              <a:buNone/>
            </a:pPr>
            <a:endParaRPr lang="en-US" b="1" dirty="0" smtClean="0"/>
          </a:p>
          <a:p>
            <a:pPr marL="0" indent="0">
              <a:buNone/>
            </a:pPr>
            <a:r>
              <a:rPr lang="en-US" sz="1800" dirty="0"/>
              <a:t>Click to rotate the device from portrait to landscape and vice </a:t>
            </a:r>
            <a:r>
              <a:rPr lang="en-US" sz="1800" dirty="0" smtClean="0"/>
              <a:t>versa.</a:t>
            </a:r>
          </a:p>
          <a:p>
            <a:pPr marL="0" indent="0">
              <a:buNone/>
            </a:pPr>
            <a:endParaRPr lang="en-US" sz="1800" dirty="0"/>
          </a:p>
          <a:p>
            <a:pPr marL="0" indent="0">
              <a:buNone/>
            </a:pPr>
            <a:r>
              <a:rPr lang="en-US" sz="1800" dirty="0"/>
              <a:t>Click to restart the device, for example when the device freezes or for a fresh start.</a:t>
            </a:r>
            <a:endParaRPr lang="en-US" sz="1800" dirty="0" smtClean="0"/>
          </a:p>
          <a:p>
            <a:pPr marL="0" indent="0">
              <a:buNone/>
            </a:pPr>
            <a:endParaRPr lang="en-US" sz="1800" b="1" dirty="0"/>
          </a:p>
          <a:p>
            <a:pPr marL="0" indent="0">
              <a:buNone/>
            </a:pPr>
            <a:endParaRPr lang="en-US" sz="1800" b="1" dirty="0"/>
          </a:p>
        </p:txBody>
      </p:sp>
      <p:pic>
        <p:nvPicPr>
          <p:cNvPr id="10" name="Picture 9">
            <a:extLst>
              <a:ext uri="{FF2B5EF4-FFF2-40B4-BE49-F238E27FC236}">
                <a16:creationId xmlns:a16="http://schemas.microsoft.com/office/drawing/2014/main" xmlns="" id="{0E8144FF-3325-724A-A81F-2C196FC7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873" y="807897"/>
            <a:ext cx="3656329" cy="5242206"/>
          </a:xfrm>
          <a:prstGeom prst="rect">
            <a:avLst/>
          </a:prstGeom>
        </p:spPr>
      </p:pic>
      <p:sp>
        <p:nvSpPr>
          <p:cNvPr id="11"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dirty="0" smtClean="0">
                <a:solidFill>
                  <a:schemeClr val="bg1">
                    <a:lumMod val="65000"/>
                  </a:schemeClr>
                </a:solidFill>
                <a:latin typeface="+mn-lt"/>
                <a:ea typeface="Avenir Next" charset="0"/>
                <a:cs typeface="Avenir Next" charset="0"/>
              </a:rPr>
              <a:t>Perfecto Functions</a:t>
            </a:r>
            <a:endParaRPr lang="en-US" sz="1000" dirty="0">
              <a:solidFill>
                <a:schemeClr val="bg1">
                  <a:lumMod val="65000"/>
                </a:schemeClr>
              </a:solidFill>
              <a:latin typeface="+mn-lt"/>
              <a:ea typeface="Avenir Next" charset="0"/>
              <a:cs typeface="Avenir Next"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99" y="1565491"/>
            <a:ext cx="544102" cy="46637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555" y="2591252"/>
            <a:ext cx="554146" cy="5541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598" y="3704786"/>
            <a:ext cx="544103" cy="54410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555" y="4808276"/>
            <a:ext cx="555629" cy="627323"/>
          </a:xfrm>
          <a:prstGeom prst="rect">
            <a:avLst/>
          </a:prstGeom>
        </p:spPr>
      </p:pic>
    </p:spTree>
    <p:extLst>
      <p:ext uri="{BB962C8B-B14F-4D97-AF65-F5344CB8AC3E}">
        <p14:creationId xmlns:p14="http://schemas.microsoft.com/office/powerpoint/2010/main" val="697709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658042"/>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Applications</a:t>
            </a:r>
            <a:endParaRPr lang="en-US" sz="3200" dirty="0">
              <a:solidFill>
                <a:srgbClr val="83BC41"/>
              </a:solidFill>
              <a:ea typeface="Avenir Next" charset="0"/>
              <a:cs typeface="Avenir Next" charset="0"/>
            </a:endParaRPr>
          </a:p>
        </p:txBody>
      </p:sp>
      <p:sp>
        <p:nvSpPr>
          <p:cNvPr id="8" name="Rectangle 7">
            <a:extLst>
              <a:ext uri="{FF2B5EF4-FFF2-40B4-BE49-F238E27FC236}">
                <a16:creationId xmlns:a16="http://schemas.microsoft.com/office/drawing/2014/main" xmlns="" id="{8FDA1AE7-7749-294D-B8B6-540BF142D391}"/>
              </a:ext>
            </a:extLst>
          </p:cNvPr>
          <p:cNvSpPr/>
          <p:nvPr/>
        </p:nvSpPr>
        <p:spPr>
          <a:xfrm>
            <a:off x="5057220" y="3339950"/>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pic>
        <p:nvPicPr>
          <p:cNvPr id="10" name="Picture 9">
            <a:extLst>
              <a:ext uri="{FF2B5EF4-FFF2-40B4-BE49-F238E27FC236}">
                <a16:creationId xmlns:a16="http://schemas.microsoft.com/office/drawing/2014/main" xmlns="" id="{0E8144FF-3325-724A-A81F-2C196FC7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48" y="832834"/>
            <a:ext cx="3656328" cy="5242206"/>
          </a:xfrm>
          <a:prstGeom prst="rect">
            <a:avLst/>
          </a:prstGeom>
        </p:spPr>
      </p:pic>
      <p:sp>
        <p:nvSpPr>
          <p:cNvPr id="11"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dirty="0" smtClean="0">
                <a:solidFill>
                  <a:schemeClr val="bg1">
                    <a:lumMod val="65000"/>
                  </a:schemeClr>
                </a:solidFill>
                <a:latin typeface="+mn-lt"/>
                <a:ea typeface="Avenir Next" charset="0"/>
                <a:cs typeface="Avenir Next" charset="0"/>
              </a:rPr>
              <a:t>Perfecto Functions</a:t>
            </a:r>
            <a:endParaRPr lang="en-US" sz="1000" dirty="0">
              <a:solidFill>
                <a:schemeClr val="bg1">
                  <a:lumMod val="65000"/>
                </a:schemeClr>
              </a:solidFill>
              <a:latin typeface="+mn-lt"/>
              <a:ea typeface="Avenir Next" charset="0"/>
              <a:cs typeface="Avenir Next" charset="0"/>
            </a:endParaRPr>
          </a:p>
        </p:txBody>
      </p:sp>
      <p:pic>
        <p:nvPicPr>
          <p:cNvPr id="15" name="Content Placeholder 1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45149" y="1368462"/>
            <a:ext cx="3296959" cy="4351338"/>
          </a:xfr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179" y="502068"/>
            <a:ext cx="3254681" cy="5448053"/>
          </a:xfrm>
          <a:prstGeom prst="rect">
            <a:avLst/>
          </a:prstGeom>
        </p:spPr>
      </p:pic>
    </p:spTree>
    <p:extLst>
      <p:ext uri="{BB962C8B-B14F-4D97-AF65-F5344CB8AC3E}">
        <p14:creationId xmlns:p14="http://schemas.microsoft.com/office/powerpoint/2010/main" val="53012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658042"/>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Network Controls</a:t>
            </a:r>
            <a:endParaRPr lang="en-US" sz="3200" dirty="0">
              <a:solidFill>
                <a:srgbClr val="83BC41"/>
              </a:solidFill>
              <a:ea typeface="Avenir Next" charset="0"/>
              <a:cs typeface="Avenir Next" charset="0"/>
            </a:endParaRPr>
          </a:p>
        </p:txBody>
      </p:sp>
      <p:pic>
        <p:nvPicPr>
          <p:cNvPr id="10" name="Picture 9">
            <a:extLst>
              <a:ext uri="{FF2B5EF4-FFF2-40B4-BE49-F238E27FC236}">
                <a16:creationId xmlns:a16="http://schemas.microsoft.com/office/drawing/2014/main" xmlns="" id="{0E8144FF-3325-724A-A81F-2C196FC7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873" y="658042"/>
            <a:ext cx="3656327" cy="5242205"/>
          </a:xfrm>
          <a:prstGeom prst="rect">
            <a:avLst/>
          </a:prstGeom>
        </p:spPr>
      </p:pic>
      <p:sp>
        <p:nvSpPr>
          <p:cNvPr id="11"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dirty="0" smtClean="0">
                <a:solidFill>
                  <a:schemeClr val="bg1">
                    <a:lumMod val="65000"/>
                  </a:schemeClr>
                </a:solidFill>
                <a:latin typeface="+mn-lt"/>
                <a:ea typeface="Avenir Next" charset="0"/>
                <a:cs typeface="Avenir Next" charset="0"/>
              </a:rPr>
              <a:t>Perfecto Functions</a:t>
            </a:r>
            <a:endParaRPr lang="en-US" sz="1000" dirty="0">
              <a:solidFill>
                <a:schemeClr val="bg1">
                  <a:lumMod val="65000"/>
                </a:schemeClr>
              </a:solidFill>
              <a:latin typeface="+mn-lt"/>
              <a:ea typeface="Avenir Next" charset="0"/>
              <a:cs typeface="Avenir Next" charset="0"/>
            </a:endParaRPr>
          </a:p>
        </p:txBody>
      </p:sp>
      <p:sp>
        <p:nvSpPr>
          <p:cNvPr id="13" name="Rectangle 5"/>
          <p:cNvSpPr>
            <a:spLocks noChangeArrowheads="1"/>
          </p:cNvSpPr>
          <p:nvPr/>
        </p:nvSpPr>
        <p:spPr bwMode="auto">
          <a:xfrm>
            <a:off x="1735323" y="2878731"/>
            <a:ext cx="5811523" cy="30623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76176" rIns="0" bIns="0" numCol="1" anchor="ctr" anchorCtr="0" compatLnSpc="1">
            <a:prstTxWarp prst="textNoShape">
              <a:avLst/>
            </a:prstTxWarp>
            <a:spAutoFit/>
          </a:bodyPr>
          <a:lstStyle/>
          <a:p>
            <a:r>
              <a:rPr lang="en-US" sz="1600" dirty="0"/>
              <a:t>On an open device, you can simulate application behavior in different network environments by initiating network virtualization. Perfecto offers a list of preset network conditions, or profiles, but you can also customize the conditions to match your requirements. For each available profile, the list shows the values for the following parameters, in this order:</a:t>
            </a:r>
          </a:p>
          <a:p>
            <a:pPr marL="285750" indent="-285750">
              <a:buFont typeface="Arial" charset="0"/>
              <a:buChar char="•"/>
            </a:pPr>
            <a:r>
              <a:rPr lang="en-US" sz="1600" dirty="0"/>
              <a:t>Network constant to use, which is the string constant representing the network profile</a:t>
            </a:r>
          </a:p>
          <a:p>
            <a:pPr marL="285750" indent="-285750">
              <a:buFont typeface="Arial" charset="0"/>
              <a:buChar char="•"/>
            </a:pPr>
            <a:r>
              <a:rPr lang="en-US" sz="1600" dirty="0"/>
              <a:t>Latency (</a:t>
            </a:r>
            <a:r>
              <a:rPr lang="en-US" sz="1600" dirty="0" err="1"/>
              <a:t>ms</a:t>
            </a:r>
            <a:r>
              <a:rPr lang="en-US" sz="1600" dirty="0"/>
              <a:t>)</a:t>
            </a:r>
          </a:p>
          <a:p>
            <a:pPr marL="285750" indent="-285750">
              <a:buFont typeface="Arial" charset="0"/>
              <a:buChar char="•"/>
            </a:pPr>
            <a:r>
              <a:rPr lang="en-US" sz="1600" dirty="0"/>
              <a:t>Bandwidth in/out (Kbps)</a:t>
            </a:r>
          </a:p>
          <a:p>
            <a:pPr marL="285750" indent="-285750">
              <a:buFont typeface="Arial" charset="0"/>
              <a:buChar char="•"/>
            </a:pPr>
            <a:r>
              <a:rPr lang="en-US" sz="1600" dirty="0"/>
              <a:t>Packet loss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172B4D"/>
              </a:solidFill>
              <a:effectLst/>
              <a:latin typeface="Arial" charset="0"/>
              <a:ea typeface="-apple-system" charset="0"/>
            </a:endParaRPr>
          </a:p>
        </p:txBody>
      </p:sp>
      <p:pic>
        <p:nvPicPr>
          <p:cNvPr id="1030" name="Picture 6" descr="https://developers.perfectomobile.com/download/thumbnails/50922726/icon-sms-me.png?version=1&amp;modificationDate=1584282361547&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33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a:spLocks noChangeArrowheads="1"/>
          </p:cNvSpPr>
          <p:nvPr/>
        </p:nvSpPr>
        <p:spPr bwMode="auto">
          <a:xfrm>
            <a:off x="1735323" y="1273634"/>
            <a:ext cx="5819649" cy="14619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76176" rIns="0" bIns="0" numCol="1" anchor="ctr" anchorCtr="0" compatLnSpc="1">
            <a:prstTxWarp prst="textNoShape">
              <a:avLst/>
            </a:prstTxWarp>
            <a:spAutoFit/>
          </a:bodyPr>
          <a:lstStyle/>
          <a:p>
            <a:pPr lvl="0" eaLnBrk="0" fontAlgn="base" hangingPunct="0">
              <a:spcBef>
                <a:spcPct val="0"/>
              </a:spcBef>
              <a:spcAft>
                <a:spcPct val="0"/>
              </a:spcAft>
            </a:pPr>
            <a:r>
              <a:rPr lang="en-US" dirty="0"/>
              <a:t>On an open device, if you test a location-aware app that uses Location Services to generate location data, you can set a location without moving the device from place to place.  As a location, Perfecto accepts an address (full or partial) or a pair of latitude and longitude coordinates.</a:t>
            </a:r>
            <a:endParaRPr kumimoji="0" lang="en-US" altLang="en-US" b="0" i="0" u="none" strike="noStrike" cap="none" normalizeH="0" baseline="0" dirty="0">
              <a:ln>
                <a:noFill/>
              </a:ln>
              <a:solidFill>
                <a:srgbClr val="172B4D"/>
              </a:solidFill>
              <a:effectLst/>
              <a:latin typeface="Arial" charset="0"/>
              <a:ea typeface="-apple-system"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974" y="1869418"/>
            <a:ext cx="598899" cy="671493"/>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427" y="3907841"/>
            <a:ext cx="631993" cy="631993"/>
          </a:xfrm>
          <a:prstGeom prst="rect">
            <a:avLst/>
          </a:prstGeom>
        </p:spPr>
      </p:pic>
    </p:spTree>
    <p:extLst>
      <p:ext uri="{BB962C8B-B14F-4D97-AF65-F5344CB8AC3E}">
        <p14:creationId xmlns:p14="http://schemas.microsoft.com/office/powerpoint/2010/main" val="156152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658042"/>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Cloud Services</a:t>
            </a:r>
            <a:endParaRPr lang="en-US" sz="3200" dirty="0">
              <a:solidFill>
                <a:srgbClr val="83BC41"/>
              </a:solidFill>
              <a:ea typeface="Avenir Next" charset="0"/>
              <a:cs typeface="Avenir Next" charset="0"/>
            </a:endParaRPr>
          </a:p>
        </p:txBody>
      </p:sp>
      <p:pic>
        <p:nvPicPr>
          <p:cNvPr id="10" name="Picture 9">
            <a:extLst>
              <a:ext uri="{FF2B5EF4-FFF2-40B4-BE49-F238E27FC236}">
                <a16:creationId xmlns:a16="http://schemas.microsoft.com/office/drawing/2014/main" xmlns="" id="{0E8144FF-3325-724A-A81F-2C196FC7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873" y="658042"/>
            <a:ext cx="3656328" cy="5242205"/>
          </a:xfrm>
          <a:prstGeom prst="rect">
            <a:avLst/>
          </a:prstGeom>
        </p:spPr>
      </p:pic>
      <p:sp>
        <p:nvSpPr>
          <p:cNvPr id="11"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dirty="0" smtClean="0">
                <a:solidFill>
                  <a:schemeClr val="bg1">
                    <a:lumMod val="65000"/>
                  </a:schemeClr>
                </a:solidFill>
                <a:latin typeface="+mn-lt"/>
                <a:ea typeface="Avenir Next" charset="0"/>
                <a:cs typeface="Avenir Next" charset="0"/>
              </a:rPr>
              <a:t>Perfecto Functions</a:t>
            </a:r>
            <a:endParaRPr lang="en-US" sz="1000" dirty="0">
              <a:solidFill>
                <a:schemeClr val="bg1">
                  <a:lumMod val="65000"/>
                </a:schemeClr>
              </a:solidFill>
              <a:latin typeface="+mn-lt"/>
              <a:ea typeface="Avenir Next" charset="0"/>
              <a:cs typeface="Avenir Next" charset="0"/>
            </a:endParaRPr>
          </a:p>
        </p:txBody>
      </p:sp>
      <p:sp>
        <p:nvSpPr>
          <p:cNvPr id="13" name="Rectangle 5"/>
          <p:cNvSpPr>
            <a:spLocks noChangeArrowheads="1"/>
          </p:cNvSpPr>
          <p:nvPr/>
        </p:nvSpPr>
        <p:spPr bwMode="auto">
          <a:xfrm>
            <a:off x="1735323" y="3486981"/>
            <a:ext cx="5811523" cy="14926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76176"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To initiate an SMS to the open device:</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rgbClr val="172B4D"/>
                </a:solidFill>
                <a:effectLst/>
                <a:latin typeface="Arial" charset="0"/>
                <a:ea typeface="-apple-system" charset="0"/>
              </a:rPr>
              <a:t>On the device toolbar, click the SMS Me </a:t>
            </a:r>
            <a:r>
              <a:rPr kumimoji="0" lang="en-US" altLang="en-US" b="0" i="0" u="none" strike="noStrike" cap="none" normalizeH="0" baseline="0" dirty="0" smtClean="0">
                <a:ln>
                  <a:noFill/>
                </a:ln>
                <a:solidFill>
                  <a:srgbClr val="172B4D"/>
                </a:solidFill>
                <a:effectLst/>
                <a:latin typeface="Arial" charset="0"/>
                <a:ea typeface="-apple-system" charset="0"/>
              </a:rPr>
              <a:t>icon</a:t>
            </a:r>
            <a:r>
              <a:rPr lang="en-US" altLang="en-US" dirty="0" smtClean="0">
                <a:solidFill>
                  <a:srgbClr val="172B4D"/>
                </a:solidFill>
                <a:latin typeface="Arial" charset="0"/>
                <a:ea typeface="-apple-system" charset="0"/>
              </a:rPr>
              <a:t>.</a:t>
            </a:r>
            <a:endParaRPr kumimoji="0" lang="en-US" altLang="en-US" b="0" i="0" u="none" strike="noStrike" cap="none" normalizeH="0" baseline="0" dirty="0">
              <a:ln>
                <a:noFill/>
              </a:ln>
              <a:solidFill>
                <a:srgbClr val="172B4D"/>
              </a:solidFill>
              <a:effectLst/>
              <a:latin typeface="Arial" charset="0"/>
              <a:ea typeface="-apple-system"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0" i="0" u="none" strike="noStrike" cap="none" normalizeH="0" baseline="0" dirty="0">
                <a:ln>
                  <a:noFill/>
                </a:ln>
                <a:solidFill>
                  <a:srgbClr val="172B4D"/>
                </a:solidFill>
                <a:effectLst/>
                <a:latin typeface="Arial" charset="0"/>
                <a:ea typeface="-apple-system" charset="0"/>
              </a:rPr>
              <a:t>When the message comes in, open it with the phone's text messaging app, if needed.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72B4D"/>
              </a:solidFill>
              <a:effectLst/>
              <a:latin typeface="Arial" charset="0"/>
              <a:ea typeface="-apple-system" charset="0"/>
            </a:endParaRPr>
          </a:p>
        </p:txBody>
      </p:sp>
      <p:pic>
        <p:nvPicPr>
          <p:cNvPr id="1030" name="Picture 6" descr="https://developers.perfectomobile.com/download/thumbnails/50922726/icon-sms-me.png?version=1&amp;modificationDate=1584282361547&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33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a:spLocks noChangeArrowheads="1"/>
          </p:cNvSpPr>
          <p:nvPr/>
        </p:nvSpPr>
        <p:spPr bwMode="auto">
          <a:xfrm>
            <a:off x="1735324" y="1509284"/>
            <a:ext cx="5819649" cy="14388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76176"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To initiate a call to the open device:</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smtClean="0">
                <a:ln>
                  <a:noFill/>
                </a:ln>
                <a:solidFill>
                  <a:srgbClr val="172B4D"/>
                </a:solidFill>
                <a:effectLst/>
                <a:latin typeface="Arial" charset="0"/>
                <a:ea typeface="-apple-system" charset="0"/>
              </a:rPr>
              <a:t>On the device toolbar, click the Call Me icon</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0" i="0" u="none" strike="noStrike" cap="none" normalizeH="0" baseline="0" dirty="0" smtClean="0">
                <a:ln>
                  <a:noFill/>
                </a:ln>
                <a:solidFill>
                  <a:srgbClr val="172B4D"/>
                </a:solidFill>
                <a:effectLst/>
                <a:latin typeface="Arial" charset="0"/>
                <a:ea typeface="-apple-system" charset="0"/>
              </a:rPr>
              <a:t>When the call comes in, accept or reject it as needed for testing.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172B4D"/>
              </a:solidFill>
              <a:effectLst/>
              <a:latin typeface="Arial" charset="0"/>
              <a:ea typeface="-apple-system"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02" y="1869418"/>
            <a:ext cx="691243" cy="671493"/>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02" y="3907841"/>
            <a:ext cx="691243" cy="631993"/>
          </a:xfrm>
          <a:prstGeom prst="rect">
            <a:avLst/>
          </a:prstGeom>
        </p:spPr>
      </p:pic>
    </p:spTree>
    <p:extLst>
      <p:ext uri="{BB962C8B-B14F-4D97-AF65-F5344CB8AC3E}">
        <p14:creationId xmlns:p14="http://schemas.microsoft.com/office/powerpoint/2010/main" val="204218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658042"/>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Image Injection</a:t>
            </a:r>
            <a:endParaRPr lang="en-US" sz="3200" dirty="0">
              <a:solidFill>
                <a:srgbClr val="83BC41"/>
              </a:solidFill>
              <a:ea typeface="Avenir Next" charset="0"/>
              <a:cs typeface="Avenir Next" charset="0"/>
            </a:endParaRPr>
          </a:p>
        </p:txBody>
      </p:sp>
      <p:pic>
        <p:nvPicPr>
          <p:cNvPr id="10" name="Picture 9">
            <a:extLst>
              <a:ext uri="{FF2B5EF4-FFF2-40B4-BE49-F238E27FC236}">
                <a16:creationId xmlns:a16="http://schemas.microsoft.com/office/drawing/2014/main" xmlns="" id="{0E8144FF-3325-724A-A81F-2C196FC7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873" y="658043"/>
            <a:ext cx="3656327" cy="5242203"/>
          </a:xfrm>
          <a:prstGeom prst="rect">
            <a:avLst/>
          </a:prstGeom>
        </p:spPr>
      </p:pic>
      <p:sp>
        <p:nvSpPr>
          <p:cNvPr id="11"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dirty="0" smtClean="0">
                <a:solidFill>
                  <a:schemeClr val="bg1">
                    <a:lumMod val="65000"/>
                  </a:schemeClr>
                </a:solidFill>
                <a:latin typeface="+mn-lt"/>
                <a:ea typeface="Avenir Next" charset="0"/>
                <a:cs typeface="Avenir Next" charset="0"/>
              </a:rPr>
              <a:t>Perfecto Functions</a:t>
            </a:r>
            <a:endParaRPr lang="en-US" sz="1000" dirty="0">
              <a:solidFill>
                <a:schemeClr val="bg1">
                  <a:lumMod val="65000"/>
                </a:schemeClr>
              </a:solidFill>
              <a:latin typeface="+mn-lt"/>
              <a:ea typeface="Avenir Next" charset="0"/>
              <a:cs typeface="Avenir Next" charset="0"/>
            </a:endParaRPr>
          </a:p>
        </p:txBody>
      </p:sp>
      <p:pic>
        <p:nvPicPr>
          <p:cNvPr id="1030" name="Picture 6" descr="https://developers.perfectomobile.com/download/thumbnails/50922726/icon-sms-me.png?version=1&amp;modificationDate=1584282361547&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33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a:spLocks noChangeArrowheads="1"/>
          </p:cNvSpPr>
          <p:nvPr/>
        </p:nvSpPr>
        <p:spPr bwMode="auto">
          <a:xfrm>
            <a:off x="440872" y="1174548"/>
            <a:ext cx="7405740" cy="41395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76176" rIns="0" bIns="0" numCol="1" anchor="ctr" anchorCtr="0" compatLnSpc="1">
            <a:prstTxWarp prst="textNoShape">
              <a:avLst/>
            </a:prstTxWarp>
            <a:spAutoFit/>
          </a:bodyPr>
          <a:lstStyle/>
          <a:p>
            <a:r>
              <a:rPr lang="en-US" sz="2400" dirty="0"/>
              <a:t>On an open device, you can inject an image to mock the use of the camera. This is helpful for testing application actions, such as focus or image placement, in apps that rely on camera usage, for example barcode readers or bank check scanning apps. Image injection supports uploaded images in .jpeg, .jpg, .</a:t>
            </a:r>
            <a:r>
              <a:rPr lang="en-US" sz="2400" dirty="0" err="1"/>
              <a:t>png</a:t>
            </a:r>
            <a:r>
              <a:rPr lang="en-US" sz="2400" dirty="0"/>
              <a:t>, or .bmp format. The file size cannot exceed 150 MB</a:t>
            </a:r>
            <a:r>
              <a:rPr lang="en-US" sz="2400" dirty="0" smtClean="0"/>
              <a:t>.</a:t>
            </a:r>
          </a:p>
          <a:p>
            <a:endParaRPr lang="en-US" sz="2400" dirty="0"/>
          </a:p>
          <a:p>
            <a:r>
              <a:rPr lang="en-US" sz="2400" dirty="0"/>
              <a:t>For image injection to work, the application to test must have been installed with sensor instrumentation enabled. In addition, the app needs to stay in the foreground.</a:t>
            </a:r>
          </a:p>
        </p:txBody>
      </p:sp>
    </p:spTree>
    <p:extLst>
      <p:ext uri="{BB962C8B-B14F-4D97-AF65-F5344CB8AC3E}">
        <p14:creationId xmlns:p14="http://schemas.microsoft.com/office/powerpoint/2010/main" val="314638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658042"/>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Biometric Sensor</a:t>
            </a:r>
            <a:endParaRPr lang="en-US" sz="3200" dirty="0">
              <a:solidFill>
                <a:srgbClr val="83BC41"/>
              </a:solidFill>
              <a:ea typeface="Avenir Next" charset="0"/>
              <a:cs typeface="Avenir Next" charset="0"/>
            </a:endParaRPr>
          </a:p>
        </p:txBody>
      </p:sp>
      <p:pic>
        <p:nvPicPr>
          <p:cNvPr id="10" name="Picture 9">
            <a:extLst>
              <a:ext uri="{FF2B5EF4-FFF2-40B4-BE49-F238E27FC236}">
                <a16:creationId xmlns:a16="http://schemas.microsoft.com/office/drawing/2014/main" xmlns="" id="{0E8144FF-3325-724A-A81F-2C196FC7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96" y="807898"/>
            <a:ext cx="3656327" cy="5242203"/>
          </a:xfrm>
          <a:prstGeom prst="rect">
            <a:avLst/>
          </a:prstGeom>
        </p:spPr>
      </p:pic>
      <p:sp>
        <p:nvSpPr>
          <p:cNvPr id="11"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dirty="0" smtClean="0">
                <a:solidFill>
                  <a:schemeClr val="bg1">
                    <a:lumMod val="65000"/>
                  </a:schemeClr>
                </a:solidFill>
                <a:latin typeface="+mn-lt"/>
                <a:ea typeface="Avenir Next" charset="0"/>
                <a:cs typeface="Avenir Next" charset="0"/>
              </a:rPr>
              <a:t>Perfecto Functions</a:t>
            </a:r>
            <a:endParaRPr lang="en-US" sz="1000" dirty="0">
              <a:solidFill>
                <a:schemeClr val="bg1">
                  <a:lumMod val="65000"/>
                </a:schemeClr>
              </a:solidFill>
              <a:latin typeface="+mn-lt"/>
              <a:ea typeface="Avenir Next" charset="0"/>
              <a:cs typeface="Avenir Next" charset="0"/>
            </a:endParaRPr>
          </a:p>
        </p:txBody>
      </p:sp>
      <p:pic>
        <p:nvPicPr>
          <p:cNvPr id="1030" name="Picture 6" descr="https://developers.perfectomobile.com/download/thumbnails/50922726/icon-sms-me.png?version=1&amp;modificationDate=1584282361547&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33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a:spLocks noChangeArrowheads="1"/>
          </p:cNvSpPr>
          <p:nvPr/>
        </p:nvSpPr>
        <p:spPr bwMode="auto">
          <a:xfrm>
            <a:off x="4430601" y="1368464"/>
            <a:ext cx="3562559" cy="37702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76176" rIns="0" bIns="0" numCol="1" anchor="ctr" anchorCtr="0" compatLnSpc="1">
            <a:prstTxWarp prst="textNoShape">
              <a:avLst/>
            </a:prstTxWarp>
            <a:spAutoFit/>
          </a:bodyPr>
          <a:lstStyle/>
          <a:p>
            <a:r>
              <a:rPr lang="en-US" sz="2000" dirty="0"/>
              <a:t>On an open device, you can inject a passing or failing fingerprint or face ID, depending on the device model. Face ID is available on iPhone X and later</a:t>
            </a:r>
            <a:r>
              <a:rPr lang="en-US" sz="2000" dirty="0" smtClean="0"/>
              <a:t>.</a:t>
            </a:r>
          </a:p>
          <a:p>
            <a:endParaRPr lang="en-US" sz="2000" dirty="0" smtClean="0"/>
          </a:p>
          <a:p>
            <a:r>
              <a:rPr lang="en-US" sz="2000" dirty="0"/>
              <a:t>For this option to work as expected, the app to be tested must have been installed with sensor instrumentation enabled and stay in the front during testing.</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1873" y="1774679"/>
            <a:ext cx="3656327" cy="3308639"/>
          </a:xfrm>
          <a:prstGeom prst="rect">
            <a:avLst/>
          </a:prstGeom>
        </p:spPr>
      </p:pic>
    </p:spTree>
    <p:extLst>
      <p:ext uri="{BB962C8B-B14F-4D97-AF65-F5344CB8AC3E}">
        <p14:creationId xmlns:p14="http://schemas.microsoft.com/office/powerpoint/2010/main" val="845848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6" name="Title 1">
            <a:extLst>
              <a:ext uri="{FF2B5EF4-FFF2-40B4-BE49-F238E27FC236}">
                <a16:creationId xmlns:a16="http://schemas.microsoft.com/office/drawing/2014/main" xmlns="" id="{50EB406B-2BAB-3A41-9EC0-30C0BBC4F6D0}"/>
              </a:ext>
            </a:extLst>
          </p:cNvPr>
          <p:cNvSpPr txBox="1">
            <a:spLocks/>
          </p:cNvSpPr>
          <p:nvPr/>
        </p:nvSpPr>
        <p:spPr>
          <a:xfrm>
            <a:off x="3960123" y="658042"/>
            <a:ext cx="4271750" cy="560565"/>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Perfecto Widgets</a:t>
            </a:r>
            <a:endParaRPr lang="en-US" sz="3200" dirty="0">
              <a:solidFill>
                <a:srgbClr val="83BC41"/>
              </a:solidFill>
              <a:ea typeface="Avenir Next" charset="0"/>
              <a:cs typeface="Avenir Next" charset="0"/>
            </a:endParaRPr>
          </a:p>
        </p:txBody>
      </p:sp>
      <p:pic>
        <p:nvPicPr>
          <p:cNvPr id="10" name="Picture 9">
            <a:extLst>
              <a:ext uri="{FF2B5EF4-FFF2-40B4-BE49-F238E27FC236}">
                <a16:creationId xmlns:a16="http://schemas.microsoft.com/office/drawing/2014/main" xmlns="" id="{0E8144FF-3325-724A-A81F-2C196FC7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873" y="658042"/>
            <a:ext cx="3656326" cy="5242203"/>
          </a:xfrm>
          <a:prstGeom prst="rect">
            <a:avLst/>
          </a:prstGeom>
        </p:spPr>
      </p:pic>
      <p:sp>
        <p:nvSpPr>
          <p:cNvPr id="11"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dirty="0" smtClean="0">
                <a:solidFill>
                  <a:schemeClr val="bg1">
                    <a:lumMod val="65000"/>
                  </a:schemeClr>
                </a:solidFill>
                <a:latin typeface="+mn-lt"/>
                <a:ea typeface="Avenir Next" charset="0"/>
                <a:cs typeface="Avenir Next" charset="0"/>
              </a:rPr>
              <a:t>Perfecto Functions</a:t>
            </a:r>
            <a:endParaRPr lang="en-US" sz="1000" dirty="0">
              <a:solidFill>
                <a:schemeClr val="bg1">
                  <a:lumMod val="65000"/>
                </a:schemeClr>
              </a:solidFill>
              <a:latin typeface="+mn-lt"/>
              <a:ea typeface="Avenir Next" charset="0"/>
              <a:cs typeface="Avenir Next" charset="0"/>
            </a:endParaRPr>
          </a:p>
        </p:txBody>
      </p:sp>
      <p:pic>
        <p:nvPicPr>
          <p:cNvPr id="1030" name="Picture 6" descr="https://developers.perfectomobile.com/download/thumbnails/50922726/icon-sms-me.png?version=1&amp;modificationDate=1584282361547&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33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a:spLocks noChangeArrowheads="1"/>
          </p:cNvSpPr>
          <p:nvPr/>
        </p:nvSpPr>
        <p:spPr bwMode="auto">
          <a:xfrm>
            <a:off x="1361494" y="1354798"/>
            <a:ext cx="6718816" cy="13080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76176" rIns="0" bIns="0" numCol="1" anchor="ctr" anchorCtr="0" compatLnSpc="1">
            <a:prstTxWarp prst="textNoShape">
              <a:avLst/>
            </a:prstTxWarp>
            <a:spAutoFit/>
          </a:bodyPr>
          <a:lstStyle/>
          <a:p>
            <a:r>
              <a:rPr lang="en-US" sz="2000" dirty="0"/>
              <a:t>On an open device, you can retrieve the last </a:t>
            </a:r>
            <a:r>
              <a:rPr lang="en-US" sz="2000" i="1" dirty="0"/>
              <a:t>x </a:t>
            </a:r>
            <a:r>
              <a:rPr lang="en-US" sz="2000" dirty="0"/>
              <a:t>number of lines of the device's operating log. The log includes valuable data that can help understand execution problems. By default, Perfecto retrieves 500 lines. The supported range is 1 to 1000.</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3" y="1532264"/>
            <a:ext cx="844168" cy="95309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3" y="3136738"/>
            <a:ext cx="844168" cy="84416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63" y="4686750"/>
            <a:ext cx="844168" cy="844168"/>
          </a:xfrm>
          <a:prstGeom prst="rect">
            <a:avLst/>
          </a:prstGeom>
        </p:spPr>
      </p:pic>
      <p:sp>
        <p:nvSpPr>
          <p:cNvPr id="16" name="Rectangle 9"/>
          <p:cNvSpPr>
            <a:spLocks noChangeArrowheads="1"/>
          </p:cNvSpPr>
          <p:nvPr/>
        </p:nvSpPr>
        <p:spPr bwMode="auto">
          <a:xfrm>
            <a:off x="1361494" y="3212586"/>
            <a:ext cx="6718816" cy="6924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76176" rIns="0" bIns="0" numCol="1" anchor="ctr" anchorCtr="0" compatLnSpc="1">
            <a:prstTxWarp prst="textNoShape">
              <a:avLst/>
            </a:prstTxWarp>
            <a:spAutoFit/>
          </a:bodyPr>
          <a:lstStyle/>
          <a:p>
            <a:r>
              <a:rPr lang="en-US" sz="2000" dirty="0"/>
              <a:t>Click to open a case with Perfecto Support. The link opens in the context of your open device session.</a:t>
            </a:r>
          </a:p>
        </p:txBody>
      </p:sp>
      <p:sp>
        <p:nvSpPr>
          <p:cNvPr id="17" name="Rectangle 9"/>
          <p:cNvSpPr>
            <a:spLocks noChangeArrowheads="1"/>
          </p:cNvSpPr>
          <p:nvPr/>
        </p:nvSpPr>
        <p:spPr bwMode="auto">
          <a:xfrm>
            <a:off x="1361494" y="4608709"/>
            <a:ext cx="6718816" cy="1000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76176" rIns="0" bIns="0" numCol="1" anchor="ctr" anchorCtr="0" compatLnSpc="1">
            <a:prstTxWarp prst="textNoShape">
              <a:avLst/>
            </a:prstTxWarp>
            <a:spAutoFit/>
          </a:bodyPr>
          <a:lstStyle/>
          <a:p>
            <a:r>
              <a:rPr lang="en-US" sz="2000" dirty="0"/>
              <a:t>On an open device, you can choose to ignore the current test or to end the session. This option also provides a link to the report in the Report Library.</a:t>
            </a:r>
          </a:p>
        </p:txBody>
      </p:sp>
    </p:spTree>
    <p:extLst>
      <p:ext uri="{BB962C8B-B14F-4D97-AF65-F5344CB8AC3E}">
        <p14:creationId xmlns:p14="http://schemas.microsoft.com/office/powerpoint/2010/main" val="1591450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504ED8-A963-5D40-AE5C-D63BA38AF433}"/>
              </a:ext>
            </a:extLst>
          </p:cNvPr>
          <p:cNvPicPr>
            <a:picLocks noChangeAspect="1"/>
          </p:cNvPicPr>
          <p:nvPr/>
        </p:nvPicPr>
        <p:blipFill>
          <a:blip r:embed="rId3"/>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xmlns="" id="{47AAD91E-F479-7D4E-A9CB-5BA321F3CA11}"/>
              </a:ext>
            </a:extLst>
          </p:cNvPr>
          <p:cNvSpPr txBox="1">
            <a:spLocks/>
          </p:cNvSpPr>
          <p:nvPr/>
        </p:nvSpPr>
        <p:spPr>
          <a:xfrm>
            <a:off x="0" y="1806087"/>
            <a:ext cx="12192000" cy="677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smtClean="0">
                <a:solidFill>
                  <a:schemeClr val="bg1"/>
                </a:solidFill>
                <a:ea typeface="Avenir Next" charset="0"/>
                <a:cs typeface="Avenir Next" charset="0"/>
              </a:rPr>
              <a:t>Thank You</a:t>
            </a:r>
            <a:endParaRPr lang="en-US" sz="4400" dirty="0">
              <a:solidFill>
                <a:schemeClr val="bg1"/>
              </a:solidFill>
              <a:ea typeface="Avenir Next" charset="0"/>
              <a:cs typeface="Avenir Next" charset="0"/>
            </a:endParaRPr>
          </a:p>
        </p:txBody>
      </p:sp>
      <p:pic>
        <p:nvPicPr>
          <p:cNvPr id="10" name="Picture 9">
            <a:extLst>
              <a:ext uri="{FF2B5EF4-FFF2-40B4-BE49-F238E27FC236}">
                <a16:creationId xmlns:a16="http://schemas.microsoft.com/office/drawing/2014/main" xmlns="" id="{56412036-5EE8-8540-9E66-DFA87CC682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b="-2397"/>
          <a:stretch/>
        </p:blipFill>
        <p:spPr>
          <a:xfrm>
            <a:off x="4694698" y="286649"/>
            <a:ext cx="2522712" cy="1090459"/>
          </a:xfrm>
          <a:prstGeom prst="rect">
            <a:avLst/>
          </a:prstGeom>
          <a:effectLst/>
        </p:spPr>
      </p:pic>
    </p:spTree>
    <p:extLst>
      <p:ext uri="{BB962C8B-B14F-4D97-AF65-F5344CB8AC3E}">
        <p14:creationId xmlns:p14="http://schemas.microsoft.com/office/powerpoint/2010/main" val="50217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10D90BE-61B0-9042-B80A-2F8EEE9C34C3}"/>
              </a:ext>
            </a:extLst>
          </p:cNvPr>
          <p:cNvGrpSpPr/>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xmlns="" id="{6D67E7F3-69EB-374F-8D33-F3885E14B83C}"/>
                </a:ext>
              </a:extLst>
            </p:cNvPr>
            <p:cNvSpPr/>
            <p:nvPr/>
          </p:nvSpPr>
          <p:spPr>
            <a:xfrm>
              <a:off x="0" y="0"/>
              <a:ext cx="12192000" cy="6858000"/>
            </a:xfrm>
            <a:prstGeom prst="rect">
              <a:avLst/>
            </a:prstGeom>
            <a:solidFill>
              <a:srgbClr val="98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E3097139-324B-D047-9B0F-BAAA9D1ED5E1}"/>
                </a:ext>
              </a:extLst>
            </p:cNvPr>
            <p:cNvPicPr>
              <a:picLocks noChangeAspect="1"/>
            </p:cNvPicPr>
            <p:nvPr/>
          </p:nvPicPr>
          <p:blipFill>
            <a:blip r:embed="rId3"/>
            <a:stretch>
              <a:fillRect/>
            </a:stretch>
          </p:blipFill>
          <p:spPr>
            <a:xfrm>
              <a:off x="0" y="0"/>
              <a:ext cx="12192000" cy="6858000"/>
            </a:xfrm>
            <a:prstGeom prst="rect">
              <a:avLst/>
            </a:prstGeom>
          </p:spPr>
        </p:pic>
      </p:grpSp>
      <p:sp>
        <p:nvSpPr>
          <p:cNvPr id="13" name="Title 1">
            <a:extLst>
              <a:ext uri="{FF2B5EF4-FFF2-40B4-BE49-F238E27FC236}">
                <a16:creationId xmlns:a16="http://schemas.microsoft.com/office/drawing/2014/main" xmlns="" id="{6E74A92E-D5DE-5C44-89EB-F98A5EB1D9AD}"/>
              </a:ext>
            </a:extLst>
          </p:cNvPr>
          <p:cNvSpPr txBox="1">
            <a:spLocks/>
          </p:cNvSpPr>
          <p:nvPr/>
        </p:nvSpPr>
        <p:spPr>
          <a:xfrm>
            <a:off x="0" y="2868435"/>
            <a:ext cx="12192000" cy="560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bg1"/>
                </a:solidFill>
              </a:rPr>
              <a:t>I</a:t>
            </a:r>
            <a:r>
              <a:rPr lang="en-US" sz="3200" dirty="0">
                <a:solidFill>
                  <a:schemeClr val="bg1"/>
                </a:solidFill>
              </a:rPr>
              <a:t>ntroduction to </a:t>
            </a:r>
            <a:r>
              <a:rPr lang="en-US" sz="3200" dirty="0" smtClean="0">
                <a:solidFill>
                  <a:schemeClr val="bg1"/>
                </a:solidFill>
              </a:rPr>
              <a:t>Perfecto</a:t>
            </a:r>
            <a:endParaRPr lang="en-US" sz="3200" dirty="0">
              <a:solidFill>
                <a:schemeClr val="bg1"/>
              </a:solidFill>
            </a:endParaRPr>
          </a:p>
        </p:txBody>
      </p:sp>
    </p:spTree>
    <p:extLst>
      <p:ext uri="{BB962C8B-B14F-4D97-AF65-F5344CB8AC3E}">
        <p14:creationId xmlns:p14="http://schemas.microsoft.com/office/powerpoint/2010/main" val="262638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11" name="TextBox 10"/>
          <p:cNvSpPr txBox="1"/>
          <p:nvPr/>
        </p:nvSpPr>
        <p:spPr>
          <a:xfrm>
            <a:off x="751114" y="1586267"/>
            <a:ext cx="4306108" cy="2585323"/>
          </a:xfrm>
          <a:prstGeom prst="rect">
            <a:avLst/>
          </a:prstGeom>
          <a:noFill/>
        </p:spPr>
        <p:txBody>
          <a:bodyPr wrap="square" rtlCol="0">
            <a:spAutoFit/>
          </a:bodyPr>
          <a:lstStyle/>
          <a:p>
            <a:pPr lvl="1"/>
            <a:r>
              <a:rPr lang="en-US" dirty="0" smtClean="0"/>
              <a:t>This </a:t>
            </a:r>
            <a:r>
              <a:rPr lang="en-US" dirty="0"/>
              <a:t>section provides information on anything related to the </a:t>
            </a:r>
            <a:r>
              <a:rPr lang="en-US" b="1" dirty="0"/>
              <a:t>Manual Testing</a:t>
            </a:r>
            <a:r>
              <a:rPr lang="en-US" dirty="0"/>
              <a:t> view (formerly known as Mobile Interactive), such as device selection and operation, including widgets and productivity features available when working with a device. Up to 3 device sessions can run in parallel.</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802" y="1233495"/>
            <a:ext cx="6861051" cy="3495049"/>
          </a:xfrm>
          <a:prstGeom prst="rect">
            <a:avLst/>
          </a:prstGeom>
        </p:spPr>
      </p:pic>
      <p:sp>
        <p:nvSpPr>
          <p:cNvPr id="17" name="Title 1">
            <a:extLst>
              <a:ext uri="{FF2B5EF4-FFF2-40B4-BE49-F238E27FC236}">
                <a16:creationId xmlns:a16="http://schemas.microsoft.com/office/drawing/2014/main" xmlns="" id="{50EB406B-2BAB-3A41-9EC0-30C0BBC4F6D0}"/>
              </a:ext>
            </a:extLst>
          </p:cNvPr>
          <p:cNvSpPr txBox="1">
            <a:spLocks/>
          </p:cNvSpPr>
          <p:nvPr/>
        </p:nvSpPr>
        <p:spPr>
          <a:xfrm>
            <a:off x="3981733" y="496746"/>
            <a:ext cx="4271750" cy="560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smtClean="0">
                <a:solidFill>
                  <a:srgbClr val="83BC41"/>
                </a:solidFill>
                <a:ea typeface="Avenir Next" charset="0"/>
                <a:cs typeface="Avenir Next" charset="0"/>
              </a:rPr>
              <a:t>Manual Testing</a:t>
            </a:r>
            <a:endParaRPr lang="en-US" sz="3200" dirty="0">
              <a:solidFill>
                <a:srgbClr val="83BC41"/>
              </a:solidFill>
              <a:ea typeface="Avenir Next" charset="0"/>
              <a:cs typeface="Avenir Next" charset="0"/>
            </a:endParaRPr>
          </a:p>
        </p:txBody>
      </p:sp>
      <p:sp>
        <p:nvSpPr>
          <p:cNvPr id="19"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smtClean="0">
                <a:solidFill>
                  <a:schemeClr val="bg1">
                    <a:lumMod val="65000"/>
                  </a:schemeClr>
                </a:solidFill>
                <a:latin typeface="+mn-lt"/>
                <a:ea typeface="Avenir Next" charset="0"/>
                <a:cs typeface="Avenir Next" charset="0"/>
              </a:rPr>
              <a:t>introduction </a:t>
            </a:r>
            <a:r>
              <a:rPr lang="en-US" sz="1000" dirty="0" smtClean="0">
                <a:solidFill>
                  <a:schemeClr val="bg1">
                    <a:lumMod val="65000"/>
                  </a:schemeClr>
                </a:solidFill>
                <a:latin typeface="+mn-lt"/>
                <a:ea typeface="Avenir Next" charset="0"/>
                <a:cs typeface="Avenir Next" charset="0"/>
              </a:rPr>
              <a:t>to Perfecto</a:t>
            </a:r>
            <a:endParaRPr lang="en-US" sz="1000" dirty="0">
              <a:solidFill>
                <a:schemeClr val="bg1">
                  <a:lumMod val="65000"/>
                </a:schemeClr>
              </a:solidFill>
              <a:latin typeface="+mn-lt"/>
            </a:endParaRPr>
          </a:p>
          <a:p>
            <a:pPr algn="ctr"/>
            <a:endParaRPr lang="en-US" sz="1000" dirty="0">
              <a:solidFill>
                <a:schemeClr val="bg1">
                  <a:lumMod val="65000"/>
                </a:schemeClr>
              </a:solidFill>
              <a:latin typeface="+mn-lt"/>
              <a:ea typeface="Avenir Next" charset="0"/>
              <a:cs typeface="Avenir Next" charset="0"/>
            </a:endParaRPr>
          </a:p>
        </p:txBody>
      </p:sp>
    </p:spTree>
    <p:extLst>
      <p:ext uri="{BB962C8B-B14F-4D97-AF65-F5344CB8AC3E}">
        <p14:creationId xmlns:p14="http://schemas.microsoft.com/office/powerpoint/2010/main" val="262833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smtClean="0">
                <a:solidFill>
                  <a:schemeClr val="bg1">
                    <a:lumMod val="65000"/>
                  </a:schemeClr>
                </a:solidFill>
                <a:latin typeface="+mn-lt"/>
                <a:ea typeface="Avenir Next" charset="0"/>
                <a:cs typeface="Avenir Next" charset="0"/>
              </a:rPr>
              <a:t>introduction </a:t>
            </a:r>
            <a:r>
              <a:rPr lang="en-US" sz="1000" dirty="0" smtClean="0">
                <a:solidFill>
                  <a:schemeClr val="bg1">
                    <a:lumMod val="65000"/>
                  </a:schemeClr>
                </a:solidFill>
                <a:latin typeface="+mn-lt"/>
                <a:ea typeface="Avenir Next" charset="0"/>
                <a:cs typeface="Avenir Next" charset="0"/>
              </a:rPr>
              <a:t>to Perfecto</a:t>
            </a:r>
            <a:endParaRPr lang="en-US" sz="1000" dirty="0">
              <a:solidFill>
                <a:schemeClr val="bg1">
                  <a:lumMod val="65000"/>
                </a:schemeClr>
              </a:solidFill>
              <a:latin typeface="+mn-lt"/>
            </a:endParaRPr>
          </a:p>
          <a:p>
            <a:pPr algn="ctr"/>
            <a:endParaRPr lang="en-US" sz="1000" dirty="0">
              <a:solidFill>
                <a:schemeClr val="bg1">
                  <a:lumMod val="65000"/>
                </a:schemeClr>
              </a:solidFill>
              <a:latin typeface="+mn-lt"/>
              <a:ea typeface="Avenir Next" charset="0"/>
              <a:cs typeface="Avenir Next" charset="0"/>
            </a:endParaRPr>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11" name="TextBox 10"/>
          <p:cNvSpPr txBox="1"/>
          <p:nvPr/>
        </p:nvSpPr>
        <p:spPr>
          <a:xfrm>
            <a:off x="171473" y="1675401"/>
            <a:ext cx="4306108" cy="2862322"/>
          </a:xfrm>
          <a:prstGeom prst="rect">
            <a:avLst/>
          </a:prstGeom>
          <a:noFill/>
        </p:spPr>
        <p:txBody>
          <a:bodyPr wrap="square" rtlCol="0">
            <a:spAutoFit/>
          </a:bodyPr>
          <a:lstStyle/>
          <a:p>
            <a:pPr lvl="1"/>
            <a:r>
              <a:rPr lang="en-US" dirty="0"/>
              <a:t>Perfecto Codeless is the creation of AI-driven test automation that is based on </a:t>
            </a:r>
            <a:r>
              <a:rPr lang="en-US" dirty="0">
                <a:hlinkClick r:id="rId3"/>
              </a:rPr>
              <a:t>Selenium</a:t>
            </a:r>
            <a:r>
              <a:rPr lang="en-US" dirty="0"/>
              <a:t>. You can use it to complement Selenium or to replace Selenium for test creation. Codeless enables all team members to quickly create stable test automation without needing to code and without having to spend time on maintenance, due to self-healing AI.</a:t>
            </a:r>
          </a:p>
        </p:txBody>
      </p:sp>
      <p:sp>
        <p:nvSpPr>
          <p:cNvPr id="17" name="Title 1">
            <a:extLst>
              <a:ext uri="{FF2B5EF4-FFF2-40B4-BE49-F238E27FC236}">
                <a16:creationId xmlns:a16="http://schemas.microsoft.com/office/drawing/2014/main" xmlns="" id="{50EB406B-2BAB-3A41-9EC0-30C0BBC4F6D0}"/>
              </a:ext>
            </a:extLst>
          </p:cNvPr>
          <p:cNvSpPr txBox="1">
            <a:spLocks/>
          </p:cNvSpPr>
          <p:nvPr/>
        </p:nvSpPr>
        <p:spPr>
          <a:xfrm>
            <a:off x="3981733" y="496746"/>
            <a:ext cx="4271750" cy="560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Codeless Automation</a:t>
            </a:r>
            <a:endParaRPr lang="en-US" sz="3200" dirty="0">
              <a:solidFill>
                <a:srgbClr val="83BC41"/>
              </a:solidFill>
              <a:ea typeface="Avenir Next" charset="0"/>
              <a:cs typeface="Avenir Next"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830" y="1359673"/>
            <a:ext cx="7139454" cy="3636869"/>
          </a:xfrm>
          <a:prstGeom prst="rect">
            <a:avLst/>
          </a:prstGeom>
        </p:spPr>
      </p:pic>
    </p:spTree>
    <p:extLst>
      <p:ext uri="{BB962C8B-B14F-4D97-AF65-F5344CB8AC3E}">
        <p14:creationId xmlns:p14="http://schemas.microsoft.com/office/powerpoint/2010/main" val="70257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11" name="TextBox 10"/>
          <p:cNvSpPr txBox="1"/>
          <p:nvPr/>
        </p:nvSpPr>
        <p:spPr>
          <a:xfrm>
            <a:off x="280717" y="1789701"/>
            <a:ext cx="3810260" cy="2308324"/>
          </a:xfrm>
          <a:prstGeom prst="rect">
            <a:avLst/>
          </a:prstGeom>
          <a:noFill/>
        </p:spPr>
        <p:txBody>
          <a:bodyPr wrap="square" rtlCol="0">
            <a:spAutoFit/>
          </a:bodyPr>
          <a:lstStyle/>
          <a:p>
            <a:r>
              <a:rPr lang="en-US" dirty="0" smtClean="0"/>
              <a:t>Assets and Setup allows custom </a:t>
            </a:r>
            <a:r>
              <a:rPr lang="en-US" dirty="0"/>
              <a:t>failure reasons </a:t>
            </a:r>
            <a:r>
              <a:rPr lang="en-US" dirty="0" smtClean="0"/>
              <a:t>to </a:t>
            </a:r>
            <a:r>
              <a:rPr lang="en-US" dirty="0"/>
              <a:t>be edited for administration purposes. Users can add custom failure reasons to add clarity and to simplify report </a:t>
            </a:r>
            <a:r>
              <a:rPr lang="en-US" dirty="0" smtClean="0"/>
              <a:t>viewing. New </a:t>
            </a:r>
            <a:r>
              <a:rPr lang="en-US" dirty="0"/>
              <a:t>failure reason filtering allows quicker and easier access to "Why did my executions failed?"</a:t>
            </a:r>
          </a:p>
        </p:txBody>
      </p:sp>
      <p:sp>
        <p:nvSpPr>
          <p:cNvPr id="17" name="Title 1">
            <a:extLst>
              <a:ext uri="{FF2B5EF4-FFF2-40B4-BE49-F238E27FC236}">
                <a16:creationId xmlns:a16="http://schemas.microsoft.com/office/drawing/2014/main" xmlns="" id="{50EB406B-2BAB-3A41-9EC0-30C0BBC4F6D0}"/>
              </a:ext>
            </a:extLst>
          </p:cNvPr>
          <p:cNvSpPr txBox="1">
            <a:spLocks/>
          </p:cNvSpPr>
          <p:nvPr/>
        </p:nvSpPr>
        <p:spPr>
          <a:xfrm>
            <a:off x="3981733" y="496746"/>
            <a:ext cx="4271750" cy="560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Assets and Setup</a:t>
            </a:r>
            <a:endParaRPr lang="en-US" sz="3200" dirty="0">
              <a:solidFill>
                <a:srgbClr val="83BC41"/>
              </a:solidFill>
              <a:ea typeface="Avenir Next" charset="0"/>
              <a:cs typeface="Avenir Next"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830" y="1359673"/>
            <a:ext cx="7139453" cy="3636869"/>
          </a:xfrm>
          <a:prstGeom prst="rect">
            <a:avLst/>
          </a:prstGeom>
        </p:spPr>
      </p:pic>
      <p:sp>
        <p:nvSpPr>
          <p:cNvPr id="10"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smtClean="0">
                <a:solidFill>
                  <a:schemeClr val="bg1">
                    <a:lumMod val="65000"/>
                  </a:schemeClr>
                </a:solidFill>
                <a:latin typeface="+mn-lt"/>
                <a:ea typeface="Avenir Next" charset="0"/>
                <a:cs typeface="Avenir Next" charset="0"/>
              </a:rPr>
              <a:t>introduction </a:t>
            </a:r>
            <a:r>
              <a:rPr lang="en-US" sz="1000" dirty="0" smtClean="0">
                <a:solidFill>
                  <a:schemeClr val="bg1">
                    <a:lumMod val="65000"/>
                  </a:schemeClr>
                </a:solidFill>
                <a:latin typeface="+mn-lt"/>
                <a:ea typeface="Avenir Next" charset="0"/>
                <a:cs typeface="Avenir Next" charset="0"/>
              </a:rPr>
              <a:t>to Perfecto</a:t>
            </a:r>
            <a:endParaRPr lang="en-US" sz="1000" dirty="0">
              <a:solidFill>
                <a:schemeClr val="bg1">
                  <a:lumMod val="65000"/>
                </a:schemeClr>
              </a:solidFill>
              <a:latin typeface="+mn-lt"/>
            </a:endParaRPr>
          </a:p>
          <a:p>
            <a:pPr algn="ctr"/>
            <a:endParaRPr lang="en-US" sz="1000" dirty="0">
              <a:solidFill>
                <a:schemeClr val="bg1">
                  <a:lumMod val="65000"/>
                </a:schemeClr>
              </a:solidFill>
              <a:latin typeface="+mn-lt"/>
              <a:ea typeface="Avenir Next" charset="0"/>
              <a:cs typeface="Avenir Next" charset="0"/>
            </a:endParaRPr>
          </a:p>
        </p:txBody>
      </p:sp>
    </p:spTree>
    <p:extLst>
      <p:ext uri="{BB962C8B-B14F-4D97-AF65-F5344CB8AC3E}">
        <p14:creationId xmlns:p14="http://schemas.microsoft.com/office/powerpoint/2010/main" val="29121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11" name="TextBox 10"/>
          <p:cNvSpPr txBox="1"/>
          <p:nvPr/>
        </p:nvSpPr>
        <p:spPr>
          <a:xfrm>
            <a:off x="124493" y="2162444"/>
            <a:ext cx="4306108" cy="2031325"/>
          </a:xfrm>
          <a:prstGeom prst="rect">
            <a:avLst/>
          </a:prstGeom>
          <a:noFill/>
        </p:spPr>
        <p:txBody>
          <a:bodyPr wrap="square" rtlCol="0">
            <a:spAutoFit/>
          </a:bodyPr>
          <a:lstStyle/>
          <a:p>
            <a:pPr lvl="1"/>
            <a:r>
              <a:rPr lang="en-US" dirty="0" smtClean="0"/>
              <a:t>Perfecto Documentation Portal holds </a:t>
            </a:r>
            <a:r>
              <a:rPr lang="en-US" dirty="0"/>
              <a:t>information you may need to start your journey with </a:t>
            </a:r>
            <a:r>
              <a:rPr lang="en-US" dirty="0" smtClean="0"/>
              <a:t>Perfecto.</a:t>
            </a:r>
          </a:p>
          <a:p>
            <a:pPr marL="742950" lvl="1" indent="-285750">
              <a:buFont typeface="Arial" charset="0"/>
              <a:buChar char="•"/>
            </a:pPr>
            <a:r>
              <a:rPr lang="en-US" dirty="0" smtClean="0"/>
              <a:t>Training Materials</a:t>
            </a:r>
          </a:p>
          <a:p>
            <a:pPr marL="742950" lvl="1" indent="-285750">
              <a:buFont typeface="Arial" charset="0"/>
              <a:buChar char="•"/>
            </a:pPr>
            <a:r>
              <a:rPr lang="en-US" dirty="0" smtClean="0"/>
              <a:t>Code Samples</a:t>
            </a:r>
          </a:p>
          <a:p>
            <a:pPr marL="742950" lvl="1" indent="-285750">
              <a:buFont typeface="Arial" charset="0"/>
              <a:buChar char="•"/>
            </a:pPr>
            <a:r>
              <a:rPr lang="en-US" dirty="0" smtClean="0"/>
              <a:t>Documentation</a:t>
            </a:r>
          </a:p>
          <a:p>
            <a:pPr marL="742950" lvl="1" indent="-285750">
              <a:buFont typeface="Arial" charset="0"/>
              <a:buChar char="•"/>
            </a:pPr>
            <a:endParaRPr lang="en-US" dirty="0"/>
          </a:p>
        </p:txBody>
      </p:sp>
      <p:sp>
        <p:nvSpPr>
          <p:cNvPr id="17" name="Title 1">
            <a:extLst>
              <a:ext uri="{FF2B5EF4-FFF2-40B4-BE49-F238E27FC236}">
                <a16:creationId xmlns:a16="http://schemas.microsoft.com/office/drawing/2014/main" xmlns="" id="{50EB406B-2BAB-3A41-9EC0-30C0BBC4F6D0}"/>
              </a:ext>
            </a:extLst>
          </p:cNvPr>
          <p:cNvSpPr txBox="1">
            <a:spLocks/>
          </p:cNvSpPr>
          <p:nvPr/>
        </p:nvSpPr>
        <p:spPr>
          <a:xfrm>
            <a:off x="3981733" y="496746"/>
            <a:ext cx="4271750" cy="560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Documentation</a:t>
            </a:r>
            <a:endParaRPr lang="en-US" sz="3200" dirty="0">
              <a:solidFill>
                <a:srgbClr val="83BC41"/>
              </a:solidFill>
              <a:ea typeface="Avenir Next" charset="0"/>
              <a:cs typeface="Avenir Next"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830" y="1359673"/>
            <a:ext cx="7139453" cy="3636868"/>
          </a:xfrm>
          <a:prstGeom prst="rect">
            <a:avLst/>
          </a:prstGeom>
        </p:spPr>
      </p:pic>
      <p:sp>
        <p:nvSpPr>
          <p:cNvPr id="9"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smtClean="0">
                <a:solidFill>
                  <a:schemeClr val="bg1">
                    <a:lumMod val="65000"/>
                  </a:schemeClr>
                </a:solidFill>
                <a:latin typeface="+mn-lt"/>
                <a:ea typeface="Avenir Next" charset="0"/>
                <a:cs typeface="Avenir Next" charset="0"/>
              </a:rPr>
              <a:t>introduction </a:t>
            </a:r>
            <a:r>
              <a:rPr lang="en-US" sz="1000" dirty="0" smtClean="0">
                <a:solidFill>
                  <a:schemeClr val="bg1">
                    <a:lumMod val="65000"/>
                  </a:schemeClr>
                </a:solidFill>
                <a:latin typeface="+mn-lt"/>
                <a:ea typeface="Avenir Next" charset="0"/>
                <a:cs typeface="Avenir Next" charset="0"/>
              </a:rPr>
              <a:t>to Perfecto</a:t>
            </a:r>
            <a:endParaRPr lang="en-US" sz="1000" dirty="0">
              <a:solidFill>
                <a:schemeClr val="bg1">
                  <a:lumMod val="65000"/>
                </a:schemeClr>
              </a:solidFill>
              <a:latin typeface="+mn-lt"/>
            </a:endParaRPr>
          </a:p>
          <a:p>
            <a:pPr algn="ctr"/>
            <a:endParaRPr lang="en-US" sz="1000" dirty="0">
              <a:solidFill>
                <a:schemeClr val="bg1">
                  <a:lumMod val="65000"/>
                </a:schemeClr>
              </a:solidFill>
              <a:latin typeface="+mn-lt"/>
              <a:ea typeface="Avenir Next" charset="0"/>
              <a:cs typeface="Avenir Next" charset="0"/>
            </a:endParaRPr>
          </a:p>
        </p:txBody>
      </p:sp>
    </p:spTree>
    <p:extLst>
      <p:ext uri="{BB962C8B-B14F-4D97-AF65-F5344CB8AC3E}">
        <p14:creationId xmlns:p14="http://schemas.microsoft.com/office/powerpoint/2010/main" val="126839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11" name="TextBox 10"/>
          <p:cNvSpPr txBox="1"/>
          <p:nvPr/>
        </p:nvSpPr>
        <p:spPr>
          <a:xfrm>
            <a:off x="280717" y="1331447"/>
            <a:ext cx="4306108" cy="3693319"/>
          </a:xfrm>
          <a:prstGeom prst="rect">
            <a:avLst/>
          </a:prstGeom>
          <a:noFill/>
        </p:spPr>
        <p:txBody>
          <a:bodyPr wrap="square" rtlCol="0">
            <a:spAutoFit/>
          </a:bodyPr>
          <a:lstStyle/>
          <a:p>
            <a:pPr lvl="1"/>
            <a:r>
              <a:rPr lang="en-US" dirty="0"/>
              <a:t>When you run into an issue or have a question, there is a resource to assist you! There are multiple ways to work with the Perfecto Support </a:t>
            </a:r>
            <a:r>
              <a:rPr lang="en-US" dirty="0" smtClean="0"/>
              <a:t>Team.</a:t>
            </a:r>
          </a:p>
          <a:p>
            <a:pPr marL="742950" lvl="1" indent="-285750">
              <a:buFont typeface="Arial" charset="0"/>
              <a:buChar char="•"/>
            </a:pPr>
            <a:r>
              <a:rPr lang="en-US" dirty="0" smtClean="0"/>
              <a:t>Web Portal </a:t>
            </a:r>
            <a:r>
              <a:rPr lang="mr-IN" dirty="0" smtClean="0"/>
              <a:t>–</a:t>
            </a:r>
            <a:r>
              <a:rPr lang="en-US" dirty="0" smtClean="0"/>
              <a:t> </a:t>
            </a:r>
            <a:r>
              <a:rPr lang="en-US" dirty="0"/>
              <a:t>The web portal (</a:t>
            </a:r>
            <a:r>
              <a:rPr lang="en-US" dirty="0">
                <a:hlinkClick r:id="rId3"/>
              </a:rPr>
              <a:t>support.perfecto.io</a:t>
            </a:r>
            <a:r>
              <a:rPr lang="en-US" dirty="0"/>
              <a:t>) is the main channel to use when opening support tickets</a:t>
            </a:r>
            <a:endParaRPr lang="en-US" dirty="0" smtClean="0"/>
          </a:p>
          <a:p>
            <a:pPr marL="742950" lvl="1" indent="-285750">
              <a:buFont typeface="Arial" charset="0"/>
              <a:buChar char="•"/>
            </a:pPr>
            <a:r>
              <a:rPr lang="en-US" dirty="0" smtClean="0"/>
              <a:t>Chat </a:t>
            </a:r>
            <a:r>
              <a:rPr lang="mr-IN" dirty="0" smtClean="0"/>
              <a:t>–</a:t>
            </a:r>
            <a:r>
              <a:rPr lang="en-US" dirty="0" smtClean="0"/>
              <a:t> There is a chat feature that is accessible from the Web Portal.</a:t>
            </a:r>
          </a:p>
          <a:p>
            <a:pPr marL="742950" lvl="1" indent="-285750">
              <a:buFont typeface="Arial" charset="0"/>
              <a:buChar char="•"/>
            </a:pPr>
            <a:r>
              <a:rPr lang="en-US" dirty="0" smtClean="0"/>
              <a:t>Customer Portal -</a:t>
            </a:r>
            <a:r>
              <a:rPr lang="en-US" dirty="0"/>
              <a:t> We also have a Portal that resides in our CRM specifically designed for customers</a:t>
            </a:r>
            <a:endParaRPr lang="en-US" dirty="0" smtClean="0"/>
          </a:p>
        </p:txBody>
      </p:sp>
      <p:sp>
        <p:nvSpPr>
          <p:cNvPr id="17" name="Title 1">
            <a:extLst>
              <a:ext uri="{FF2B5EF4-FFF2-40B4-BE49-F238E27FC236}">
                <a16:creationId xmlns:a16="http://schemas.microsoft.com/office/drawing/2014/main" xmlns="" id="{50EB406B-2BAB-3A41-9EC0-30C0BBC4F6D0}"/>
              </a:ext>
            </a:extLst>
          </p:cNvPr>
          <p:cNvSpPr txBox="1">
            <a:spLocks/>
          </p:cNvSpPr>
          <p:nvPr/>
        </p:nvSpPr>
        <p:spPr>
          <a:xfrm>
            <a:off x="3981733" y="496746"/>
            <a:ext cx="4271750" cy="560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Contact Support</a:t>
            </a:r>
            <a:endParaRPr lang="en-US" sz="3200" dirty="0">
              <a:solidFill>
                <a:srgbClr val="83BC41"/>
              </a:solidFill>
              <a:ea typeface="Avenir Next" charset="0"/>
              <a:cs typeface="Avenir Next"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830" y="1359673"/>
            <a:ext cx="7139453" cy="3636868"/>
          </a:xfrm>
          <a:prstGeom prst="rect">
            <a:avLst/>
          </a:prstGeom>
        </p:spPr>
      </p:pic>
      <p:sp>
        <p:nvSpPr>
          <p:cNvPr id="20"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smtClean="0">
                <a:solidFill>
                  <a:schemeClr val="bg1">
                    <a:lumMod val="65000"/>
                  </a:schemeClr>
                </a:solidFill>
                <a:latin typeface="+mn-lt"/>
                <a:ea typeface="Avenir Next" charset="0"/>
                <a:cs typeface="Avenir Next" charset="0"/>
              </a:rPr>
              <a:t>introduction </a:t>
            </a:r>
            <a:r>
              <a:rPr lang="en-US" sz="1000" dirty="0" smtClean="0">
                <a:solidFill>
                  <a:schemeClr val="bg1">
                    <a:lumMod val="65000"/>
                  </a:schemeClr>
                </a:solidFill>
                <a:latin typeface="+mn-lt"/>
                <a:ea typeface="Avenir Next" charset="0"/>
                <a:cs typeface="Avenir Next" charset="0"/>
              </a:rPr>
              <a:t>to Perfecto</a:t>
            </a:r>
            <a:endParaRPr lang="en-US" sz="1000" dirty="0">
              <a:solidFill>
                <a:schemeClr val="bg1">
                  <a:lumMod val="65000"/>
                </a:schemeClr>
              </a:solidFill>
              <a:latin typeface="+mn-lt"/>
            </a:endParaRPr>
          </a:p>
          <a:p>
            <a:pPr algn="ctr"/>
            <a:endParaRPr lang="en-US" sz="1000" dirty="0">
              <a:solidFill>
                <a:schemeClr val="bg1">
                  <a:lumMod val="65000"/>
                </a:schemeClr>
              </a:solidFill>
              <a:latin typeface="+mn-lt"/>
              <a:ea typeface="Avenir Next" charset="0"/>
              <a:cs typeface="Avenir Next" charset="0"/>
            </a:endParaRPr>
          </a:p>
        </p:txBody>
      </p:sp>
    </p:spTree>
    <p:extLst>
      <p:ext uri="{BB962C8B-B14F-4D97-AF65-F5344CB8AC3E}">
        <p14:creationId xmlns:p14="http://schemas.microsoft.com/office/powerpoint/2010/main" val="1995571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75139C2-4291-4D73-BFA7-EC8F4DFECA96}"/>
              </a:ext>
            </a:extLst>
          </p:cNvPr>
          <p:cNvSpPr/>
          <p:nvPr/>
        </p:nvSpPr>
        <p:spPr>
          <a:xfrm>
            <a:off x="0" y="6199958"/>
            <a:ext cx="12192000" cy="6743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8FDA1AE7-7749-294D-B8B6-540BF142D391}"/>
              </a:ext>
            </a:extLst>
          </p:cNvPr>
          <p:cNvSpPr/>
          <p:nvPr/>
        </p:nvSpPr>
        <p:spPr>
          <a:xfrm>
            <a:off x="5057222" y="3244334"/>
            <a:ext cx="2077556" cy="369332"/>
          </a:xfrm>
          <a:prstGeom prst="rect">
            <a:avLst/>
          </a:prstGeom>
        </p:spPr>
        <p:txBody>
          <a:bodyPr wrap="none">
            <a:spAutoFit/>
          </a:bodyPr>
          <a:lstStyle/>
          <a:p>
            <a:r>
              <a:rPr lang="en-US" dirty="0">
                <a:solidFill>
                  <a:schemeClr val="bg1"/>
                </a:solidFill>
                <a:ea typeface="Avenir Next" charset="0"/>
                <a:cs typeface="Avenir Next" charset="0"/>
              </a:rPr>
              <a:t>Engagement Review</a:t>
            </a:r>
            <a:endParaRPr lang="en-US" dirty="0"/>
          </a:p>
        </p:txBody>
      </p:sp>
      <p:sp>
        <p:nvSpPr>
          <p:cNvPr id="12" name="Rectangle 11">
            <a:extLst>
              <a:ext uri="{FF2B5EF4-FFF2-40B4-BE49-F238E27FC236}">
                <a16:creationId xmlns:a16="http://schemas.microsoft.com/office/drawing/2014/main" xmlns="" id="{D8546D5B-03FD-6340-9CCD-2D281B6DBE3A}"/>
              </a:ext>
            </a:extLst>
          </p:cNvPr>
          <p:cNvSpPr/>
          <p:nvPr/>
        </p:nvSpPr>
        <p:spPr>
          <a:xfrm>
            <a:off x="4430601" y="6336149"/>
            <a:ext cx="2439322" cy="369332"/>
          </a:xfrm>
          <a:prstGeom prst="rect">
            <a:avLst/>
          </a:prstGeom>
        </p:spPr>
        <p:txBody>
          <a:bodyPr wrap="none">
            <a:spAutoFit/>
          </a:bodyPr>
          <a:lstStyle/>
          <a:p>
            <a:pPr algn="ctr"/>
            <a:r>
              <a:rPr lang="en-US" dirty="0" smtClean="0"/>
              <a:t>Introduction to Perfecto</a:t>
            </a:r>
            <a:endParaRPr lang="en-US" dirty="0"/>
          </a:p>
        </p:txBody>
      </p:sp>
      <p:sp>
        <p:nvSpPr>
          <p:cNvPr id="11" name="TextBox 10"/>
          <p:cNvSpPr txBox="1"/>
          <p:nvPr/>
        </p:nvSpPr>
        <p:spPr>
          <a:xfrm>
            <a:off x="280717" y="1331447"/>
            <a:ext cx="4306108" cy="3416320"/>
          </a:xfrm>
          <a:prstGeom prst="rect">
            <a:avLst/>
          </a:prstGeom>
          <a:noFill/>
        </p:spPr>
        <p:txBody>
          <a:bodyPr wrap="square" rtlCol="0">
            <a:spAutoFit/>
          </a:bodyPr>
          <a:lstStyle/>
          <a:p>
            <a:pPr marL="742950" lvl="1" indent="-285750">
              <a:buFont typeface="Arial" charset="0"/>
              <a:buChar char="•"/>
            </a:pPr>
            <a:r>
              <a:rPr lang="en-US" dirty="0" err="1" smtClean="0"/>
              <a:t>Secutity</a:t>
            </a:r>
            <a:r>
              <a:rPr lang="en-US" dirty="0" smtClean="0"/>
              <a:t> token - </a:t>
            </a:r>
            <a:r>
              <a:rPr lang="en-US" dirty="0"/>
              <a:t>To enhance the security of the traffic between automation scripts and the Perfecto Lab, Perfecto has instituted the use of a security token used by the different automation tools when activating the Perfecto Lab system. The security token is a unique cryptographic key assigned to an authorized user.</a:t>
            </a:r>
            <a:endParaRPr lang="en-US" dirty="0" smtClean="0"/>
          </a:p>
          <a:p>
            <a:pPr marL="742950" lvl="1" indent="-285750">
              <a:buFont typeface="Arial" charset="0"/>
              <a:buChar char="•"/>
            </a:pPr>
            <a:r>
              <a:rPr lang="en-US" dirty="0" smtClean="0"/>
              <a:t>Change Password </a:t>
            </a:r>
            <a:r>
              <a:rPr lang="mr-IN" dirty="0" smtClean="0"/>
              <a:t>–</a:t>
            </a:r>
            <a:r>
              <a:rPr lang="en-US" dirty="0" smtClean="0"/>
              <a:t> Change your perfecto password</a:t>
            </a:r>
          </a:p>
        </p:txBody>
      </p:sp>
      <p:sp>
        <p:nvSpPr>
          <p:cNvPr id="17" name="Title 1">
            <a:extLst>
              <a:ext uri="{FF2B5EF4-FFF2-40B4-BE49-F238E27FC236}">
                <a16:creationId xmlns:a16="http://schemas.microsoft.com/office/drawing/2014/main" xmlns="" id="{50EB406B-2BAB-3A41-9EC0-30C0BBC4F6D0}"/>
              </a:ext>
            </a:extLst>
          </p:cNvPr>
          <p:cNvSpPr txBox="1">
            <a:spLocks/>
          </p:cNvSpPr>
          <p:nvPr/>
        </p:nvSpPr>
        <p:spPr>
          <a:xfrm>
            <a:off x="3981733" y="496746"/>
            <a:ext cx="4271750" cy="560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83BC41"/>
                </a:solidFill>
                <a:ea typeface="Avenir Next" charset="0"/>
                <a:cs typeface="Avenir Next" charset="0"/>
              </a:rPr>
              <a:t>Account Settings</a:t>
            </a:r>
            <a:endParaRPr lang="en-US" sz="3200" dirty="0">
              <a:solidFill>
                <a:srgbClr val="83BC41"/>
              </a:solidFill>
              <a:ea typeface="Avenir Next" charset="0"/>
              <a:cs typeface="Avenir Next"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831" y="1359673"/>
            <a:ext cx="7139451" cy="3636868"/>
          </a:xfrm>
          <a:prstGeom prst="rect">
            <a:avLst/>
          </a:prstGeom>
        </p:spPr>
      </p:pic>
      <p:sp>
        <p:nvSpPr>
          <p:cNvPr id="9" name="Title 1">
            <a:extLst>
              <a:ext uri="{FF2B5EF4-FFF2-40B4-BE49-F238E27FC236}">
                <a16:creationId xmlns:a16="http://schemas.microsoft.com/office/drawing/2014/main" xmlns="" id="{922133A2-39F6-BA43-83DB-5B8FFD4A9396}"/>
              </a:ext>
            </a:extLst>
          </p:cNvPr>
          <p:cNvSpPr txBox="1">
            <a:spLocks/>
          </p:cNvSpPr>
          <p:nvPr/>
        </p:nvSpPr>
        <p:spPr>
          <a:xfrm>
            <a:off x="4645149" y="129552"/>
            <a:ext cx="2901699" cy="265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 smtClean="0">
                <a:solidFill>
                  <a:schemeClr val="bg1">
                    <a:lumMod val="65000"/>
                  </a:schemeClr>
                </a:solidFill>
                <a:latin typeface="+mn-lt"/>
                <a:ea typeface="Avenir Next" charset="0"/>
                <a:cs typeface="Avenir Next" charset="0"/>
              </a:rPr>
              <a:t>introduction </a:t>
            </a:r>
            <a:r>
              <a:rPr lang="en-US" sz="1000" dirty="0" smtClean="0">
                <a:solidFill>
                  <a:schemeClr val="bg1">
                    <a:lumMod val="65000"/>
                  </a:schemeClr>
                </a:solidFill>
                <a:latin typeface="+mn-lt"/>
                <a:ea typeface="Avenir Next" charset="0"/>
                <a:cs typeface="Avenir Next" charset="0"/>
              </a:rPr>
              <a:t>to Perfecto</a:t>
            </a:r>
            <a:endParaRPr lang="en-US" sz="1000" dirty="0">
              <a:solidFill>
                <a:schemeClr val="bg1">
                  <a:lumMod val="65000"/>
                </a:schemeClr>
              </a:solidFill>
              <a:latin typeface="+mn-lt"/>
            </a:endParaRPr>
          </a:p>
          <a:p>
            <a:pPr algn="ctr"/>
            <a:endParaRPr lang="en-US" sz="1000" dirty="0">
              <a:solidFill>
                <a:schemeClr val="bg1">
                  <a:lumMod val="65000"/>
                </a:schemeClr>
              </a:solidFill>
              <a:latin typeface="+mn-lt"/>
              <a:ea typeface="Avenir Next" charset="0"/>
              <a:cs typeface="Avenir Next" charset="0"/>
            </a:endParaRPr>
          </a:p>
        </p:txBody>
      </p:sp>
    </p:spTree>
    <p:extLst>
      <p:ext uri="{BB962C8B-B14F-4D97-AF65-F5344CB8AC3E}">
        <p14:creationId xmlns:p14="http://schemas.microsoft.com/office/powerpoint/2010/main" val="1074917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7227</TotalTime>
  <Words>1307</Words>
  <Application>Microsoft Macintosh PowerPoint</Application>
  <PresentationFormat>Widescreen</PresentationFormat>
  <Paragraphs>290</Paragraphs>
  <Slides>27</Slides>
  <Notes>26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-apple-system</vt:lpstr>
      <vt:lpstr>Arial</vt:lpstr>
      <vt:lpstr>Avenir Next</vt:lpstr>
      <vt:lpstr>Calibri</vt:lpstr>
      <vt:lpstr>Calibri Light</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Kirsh</dc:creator>
  <cp:lastModifiedBy>Shane Hess</cp:lastModifiedBy>
  <cp:revision>355</cp:revision>
  <dcterms:created xsi:type="dcterms:W3CDTF">2017-03-24T13:39:38Z</dcterms:created>
  <dcterms:modified xsi:type="dcterms:W3CDTF">2020-06-15T14:41:50Z</dcterms:modified>
</cp:coreProperties>
</file>